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omputer Says No" panose="020B0604020202020204" charset="0"/>
      <p:regular r:id="rId14"/>
    </p:embeddedFont>
    <p:embeddedFont>
      <p:font typeface="Poppins Light" panose="020B0604020202020204" charset="0"/>
      <p:regular r:id="rId15"/>
    </p:embeddedFont>
    <p:embeddedFont>
      <p:font typeface="Calibri" panose="020F0502020204030204"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8033" autoAdjust="0"/>
  </p:normalViewPr>
  <p:slideViewPr>
    <p:cSldViewPr>
      <p:cViewPr varScale="1">
        <p:scale>
          <a:sx n="52" d="100"/>
          <a:sy n="52" d="100"/>
        </p:scale>
        <p:origin x="1854"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56D11F-7AC3-4E3C-BB69-8AC403670078}" type="datetimeFigureOut">
              <a:rPr lang="en-US" smtClean="0"/>
              <a:t>4/24/2024</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5CEE84-EA67-45B8-B325-74F8DF8799DA}" type="slidenum">
              <a:rPr lang="en-US" smtClean="0"/>
              <a:t>‹N°›</a:t>
            </a:fld>
            <a:endParaRPr lang="en-US"/>
          </a:p>
        </p:txBody>
      </p:sp>
    </p:spTree>
    <p:extLst>
      <p:ext uri="{BB962C8B-B14F-4D97-AF65-F5344CB8AC3E}">
        <p14:creationId xmlns:p14="http://schemas.microsoft.com/office/powerpoint/2010/main" val="2551577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kern="1200" dirty="0" smtClean="0">
                <a:solidFill>
                  <a:schemeClr val="bg1"/>
                </a:solidFill>
                <a:effectLst/>
                <a:latin typeface="+mn-lt"/>
                <a:ea typeface="+mn-ea"/>
                <a:cs typeface="+mn-cs"/>
              </a:rPr>
              <a:t>Bienvenue à </a:t>
            </a:r>
            <a:r>
              <a:rPr lang="fr-FR" sz="1200" b="0" i="0" kern="1200" dirty="0" err="1" smtClean="0">
                <a:solidFill>
                  <a:schemeClr val="bg1"/>
                </a:solidFill>
                <a:effectLst/>
                <a:latin typeface="+mn-lt"/>
                <a:ea typeface="+mn-ea"/>
                <a:cs typeface="+mn-cs"/>
              </a:rPr>
              <a:t>StudentHub</a:t>
            </a:r>
            <a:r>
              <a:rPr lang="fr-FR" sz="1200" b="0" i="0" kern="1200" dirty="0" smtClean="0">
                <a:solidFill>
                  <a:schemeClr val="bg1"/>
                </a:solidFill>
                <a:effectLst/>
                <a:latin typeface="+mn-lt"/>
                <a:ea typeface="+mn-ea"/>
                <a:cs typeface="+mn-cs"/>
              </a:rPr>
              <a:t>, votre plateforme de gestion étudiante pour l'année universitaire 2024 du département SMI S4. Dans cette présentation, nous mettons en lumière les fonctionnalités clés de notre application.</a:t>
            </a:r>
          </a:p>
          <a:p>
            <a:endParaRPr lang="en-US" dirty="0"/>
          </a:p>
        </p:txBody>
      </p:sp>
      <p:sp>
        <p:nvSpPr>
          <p:cNvPr id="4" name="Espace réservé du numéro de diapositive 3"/>
          <p:cNvSpPr>
            <a:spLocks noGrp="1"/>
          </p:cNvSpPr>
          <p:nvPr>
            <p:ph type="sldNum" sz="quarter" idx="10"/>
          </p:nvPr>
        </p:nvSpPr>
        <p:spPr/>
        <p:txBody>
          <a:bodyPr/>
          <a:lstStyle/>
          <a:p>
            <a:fld id="{925CEE84-EA67-45B8-B325-74F8DF8799DA}" type="slidenum">
              <a:rPr lang="en-US" smtClean="0"/>
              <a:t>1</a:t>
            </a:fld>
            <a:endParaRPr lang="en-US"/>
          </a:p>
        </p:txBody>
      </p:sp>
    </p:spTree>
    <p:extLst>
      <p:ext uri="{BB962C8B-B14F-4D97-AF65-F5344CB8AC3E}">
        <p14:creationId xmlns:p14="http://schemas.microsoft.com/office/powerpoint/2010/main" val="1362063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smtClean="0"/>
              <a:t>C</a:t>
            </a:r>
            <a:r>
              <a:rPr lang="en-SE" dirty="0" smtClean="0"/>
              <a:t>ommencons tout d abord par annoncer les titres principales qu</a:t>
            </a:r>
            <a:r>
              <a:rPr lang="en-SE" baseline="0" dirty="0" smtClean="0"/>
              <a:t>and va aborder pandant cette presentation </a:t>
            </a:r>
          </a:p>
          <a:p>
            <a:r>
              <a:rPr lang="en-SE" baseline="0" dirty="0" smtClean="0"/>
              <a:t>     	premierement c´est un introdution de notre application </a:t>
            </a:r>
          </a:p>
          <a:p>
            <a:r>
              <a:rPr lang="en-SE" baseline="0" dirty="0" smtClean="0"/>
              <a:t> 	deuxiemment  on va parler des fonctionnalites principales inclut dans notre programme</a:t>
            </a:r>
          </a:p>
          <a:p>
            <a:r>
              <a:rPr lang="en-SE" dirty="0" smtClean="0"/>
              <a:t>	troiseimene</a:t>
            </a:r>
            <a:r>
              <a:rPr lang="en-SE" baseline="0" dirty="0" smtClean="0"/>
              <a:t> </a:t>
            </a:r>
            <a:r>
              <a:rPr lang="en-SE" dirty="0" smtClean="0"/>
              <a:t>l expliquation du maniere etuliser pour</a:t>
            </a:r>
            <a:r>
              <a:rPr lang="en-SE" baseline="0" dirty="0" smtClean="0"/>
              <a:t> organier notre code </a:t>
            </a:r>
          </a:p>
          <a:p>
            <a:r>
              <a:rPr lang="en-SE" baseline="0" dirty="0" smtClean="0"/>
              <a:t>     	quatriament   les ameliorations possibles qu on pourai ajouter au futur a notre code </a:t>
            </a:r>
          </a:p>
          <a:p>
            <a:r>
              <a:rPr lang="en-SE" baseline="0" dirty="0" smtClean="0"/>
              <a:t>	on fin on a un conclusion </a:t>
            </a:r>
            <a:endParaRPr lang="en-US" dirty="0" smtClean="0"/>
          </a:p>
          <a:p>
            <a:endParaRPr lang="en-US" dirty="0"/>
          </a:p>
        </p:txBody>
      </p:sp>
      <p:sp>
        <p:nvSpPr>
          <p:cNvPr id="4" name="Espace réservé du numéro de diapositive 3"/>
          <p:cNvSpPr>
            <a:spLocks noGrp="1"/>
          </p:cNvSpPr>
          <p:nvPr>
            <p:ph type="sldNum" sz="quarter" idx="10"/>
          </p:nvPr>
        </p:nvSpPr>
        <p:spPr/>
        <p:txBody>
          <a:bodyPr/>
          <a:lstStyle/>
          <a:p>
            <a:fld id="{925CEE84-EA67-45B8-B325-74F8DF8799DA}" type="slidenum">
              <a:rPr lang="en-US" smtClean="0"/>
              <a:t>2</a:t>
            </a:fld>
            <a:endParaRPr lang="en-US"/>
          </a:p>
        </p:txBody>
      </p:sp>
    </p:spTree>
    <p:extLst>
      <p:ext uri="{BB962C8B-B14F-4D97-AF65-F5344CB8AC3E}">
        <p14:creationId xmlns:p14="http://schemas.microsoft.com/office/powerpoint/2010/main" val="730420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smtClean="0"/>
              <a:t>I</a:t>
            </a:r>
            <a:r>
              <a:rPr lang="en-SE" dirty="0" smtClean="0"/>
              <a:t>ntroduction</a:t>
            </a:r>
            <a:r>
              <a:rPr lang="en-SE" baseline="0" dirty="0" smtClean="0"/>
              <a:t> maintenent notre Application Stutdent_Hub qu´est une solution electronique qui va resudre plusure problemes de gestion des etudients</a:t>
            </a:r>
          </a:p>
          <a:p>
            <a:r>
              <a:rPr lang="en-SE" baseline="0" dirty="0" smtClean="0"/>
              <a:t>Alors , commencent...</a:t>
            </a:r>
            <a:endParaRPr lang="en-US" dirty="0"/>
          </a:p>
        </p:txBody>
      </p:sp>
      <p:sp>
        <p:nvSpPr>
          <p:cNvPr id="4" name="Espace réservé du numéro de diapositive 3"/>
          <p:cNvSpPr>
            <a:spLocks noGrp="1"/>
          </p:cNvSpPr>
          <p:nvPr>
            <p:ph type="sldNum" sz="quarter" idx="10"/>
          </p:nvPr>
        </p:nvSpPr>
        <p:spPr/>
        <p:txBody>
          <a:bodyPr/>
          <a:lstStyle/>
          <a:p>
            <a:fld id="{925CEE84-EA67-45B8-B325-74F8DF8799DA}" type="slidenum">
              <a:rPr lang="en-US" smtClean="0"/>
              <a:t>3</a:t>
            </a:fld>
            <a:endParaRPr lang="en-US"/>
          </a:p>
        </p:txBody>
      </p:sp>
    </p:spTree>
    <p:extLst>
      <p:ext uri="{BB962C8B-B14F-4D97-AF65-F5344CB8AC3E}">
        <p14:creationId xmlns:p14="http://schemas.microsoft.com/office/powerpoint/2010/main" val="2022685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smtClean="0">
                <a:solidFill>
                  <a:schemeClr val="tx1"/>
                </a:solidFill>
                <a:effectLst/>
                <a:latin typeface="+mn-lt"/>
                <a:ea typeface="+mn-ea"/>
                <a:cs typeface="+mn-cs"/>
              </a:rPr>
              <a:t>Ajout d'étudiants :</a:t>
            </a:r>
            <a:endParaRPr lang="fr-FR" sz="1200" b="0" i="0" kern="1200" dirty="0" smtClean="0">
              <a:solidFill>
                <a:schemeClr val="tx1"/>
              </a:solidFill>
              <a:effectLst/>
              <a:latin typeface="+mn-lt"/>
              <a:ea typeface="+mn-ea"/>
              <a:cs typeface="+mn-cs"/>
            </a:endParaRPr>
          </a:p>
          <a:p>
            <a:pPr lvl="1"/>
            <a:r>
              <a:rPr lang="fr-FR" sz="1200" b="0" i="0" kern="1200" dirty="0" smtClean="0">
                <a:solidFill>
                  <a:schemeClr val="tx1"/>
                </a:solidFill>
                <a:effectLst/>
                <a:latin typeface="+mn-lt"/>
                <a:ea typeface="+mn-ea"/>
                <a:cs typeface="+mn-cs"/>
              </a:rPr>
              <a:t>Permet d'ajouter un ou plusieurs étudiants en saisissant leurs informations personnelles et académiques.</a:t>
            </a:r>
          </a:p>
          <a:p>
            <a:r>
              <a:rPr lang="fr-FR" sz="1200" b="1" i="0" kern="1200" dirty="0" smtClean="0">
                <a:solidFill>
                  <a:schemeClr val="tx1"/>
                </a:solidFill>
                <a:effectLst/>
                <a:latin typeface="+mn-lt"/>
                <a:ea typeface="+mn-ea"/>
                <a:cs typeface="+mn-cs"/>
              </a:rPr>
              <a:t>Modification des informations d'un étudiant existant :</a:t>
            </a:r>
            <a:endParaRPr lang="fr-FR" sz="1200" b="0" i="0" kern="1200" dirty="0" smtClean="0">
              <a:solidFill>
                <a:schemeClr val="tx1"/>
              </a:solidFill>
              <a:effectLst/>
              <a:latin typeface="+mn-lt"/>
              <a:ea typeface="+mn-ea"/>
              <a:cs typeface="+mn-cs"/>
            </a:endParaRPr>
          </a:p>
          <a:p>
            <a:pPr lvl="1"/>
            <a:r>
              <a:rPr lang="fr-FR" sz="1200" b="0" i="0" kern="1200" dirty="0" smtClean="0">
                <a:solidFill>
                  <a:schemeClr val="tx1"/>
                </a:solidFill>
                <a:effectLst/>
                <a:latin typeface="+mn-lt"/>
                <a:ea typeface="+mn-ea"/>
                <a:cs typeface="+mn-cs"/>
              </a:rPr>
              <a:t>Permet de modifier les détails d'un étudiant déjà enregistré dans le système.</a:t>
            </a:r>
            <a:endParaRPr lang="en-SE" sz="1200" b="0" i="0" kern="1200" dirty="0" smtClean="0">
              <a:solidFill>
                <a:schemeClr val="tx1"/>
              </a:solidFill>
              <a:effectLst/>
              <a:latin typeface="+mn-lt"/>
              <a:ea typeface="+mn-ea"/>
              <a:cs typeface="+mn-cs"/>
            </a:endParaRPr>
          </a:p>
          <a:p>
            <a:r>
              <a:rPr lang="fr-FR" sz="1200" b="1" i="0" kern="1200" dirty="0" smtClean="0">
                <a:solidFill>
                  <a:schemeClr val="tx1"/>
                </a:solidFill>
                <a:effectLst/>
                <a:latin typeface="+mn-lt"/>
                <a:ea typeface="+mn-ea"/>
                <a:cs typeface="+mn-cs"/>
              </a:rPr>
              <a:t>Suppression d'un étudiant :</a:t>
            </a:r>
            <a:endParaRPr lang="fr-FR" sz="1200" b="0" i="0" kern="1200" dirty="0" smtClean="0">
              <a:solidFill>
                <a:schemeClr val="tx1"/>
              </a:solidFill>
              <a:effectLst/>
              <a:latin typeface="+mn-lt"/>
              <a:ea typeface="+mn-ea"/>
              <a:cs typeface="+mn-cs"/>
            </a:endParaRPr>
          </a:p>
          <a:p>
            <a:pPr lvl="1"/>
            <a:r>
              <a:rPr lang="fr-FR" sz="1200" b="0" i="0" kern="1200" dirty="0" smtClean="0">
                <a:solidFill>
                  <a:schemeClr val="tx1"/>
                </a:solidFill>
                <a:effectLst/>
                <a:latin typeface="+mn-lt"/>
                <a:ea typeface="+mn-ea"/>
                <a:cs typeface="+mn-cs"/>
              </a:rPr>
              <a:t>Permet de supprimer un étudiant du système en spécifiant son numéro d'Apogée.</a:t>
            </a:r>
          </a:p>
          <a:p>
            <a:pPr lvl="1"/>
            <a:endParaRPr lang="en-SE" sz="1200" b="0" i="0" kern="1200" dirty="0" smtClean="0">
              <a:solidFill>
                <a:schemeClr val="tx1"/>
              </a:solidFill>
              <a:effectLst/>
              <a:latin typeface="+mn-lt"/>
              <a:ea typeface="+mn-ea"/>
              <a:cs typeface="+mn-cs"/>
            </a:endParaRPr>
          </a:p>
          <a:p>
            <a:pPr lvl="1"/>
            <a:endParaRPr lang="fr-FR" sz="1200" b="0" i="0" kern="1200" dirty="0" smtClean="0">
              <a:solidFill>
                <a:schemeClr val="tx1"/>
              </a:solidFill>
              <a:effectLst/>
              <a:latin typeface="+mn-lt"/>
              <a:ea typeface="+mn-ea"/>
              <a:cs typeface="+mn-cs"/>
            </a:endParaRPr>
          </a:p>
          <a:p>
            <a:endParaRPr lang="en-US" dirty="0"/>
          </a:p>
        </p:txBody>
      </p:sp>
      <p:sp>
        <p:nvSpPr>
          <p:cNvPr id="4" name="Espace réservé du numéro de diapositive 3"/>
          <p:cNvSpPr>
            <a:spLocks noGrp="1"/>
          </p:cNvSpPr>
          <p:nvPr>
            <p:ph type="sldNum" sz="quarter" idx="10"/>
          </p:nvPr>
        </p:nvSpPr>
        <p:spPr/>
        <p:txBody>
          <a:bodyPr/>
          <a:lstStyle/>
          <a:p>
            <a:fld id="{925CEE84-EA67-45B8-B325-74F8DF8799DA}" type="slidenum">
              <a:rPr lang="en-US" smtClean="0"/>
              <a:t>5</a:t>
            </a:fld>
            <a:endParaRPr lang="en-US"/>
          </a:p>
        </p:txBody>
      </p:sp>
    </p:spTree>
    <p:extLst>
      <p:ext uri="{BB962C8B-B14F-4D97-AF65-F5344CB8AC3E}">
        <p14:creationId xmlns:p14="http://schemas.microsoft.com/office/powerpoint/2010/main" val="733028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smtClean="0">
                <a:solidFill>
                  <a:schemeClr val="tx1"/>
                </a:solidFill>
                <a:effectLst/>
                <a:latin typeface="+mn-lt"/>
                <a:ea typeface="+mn-ea"/>
                <a:cs typeface="+mn-cs"/>
              </a:rPr>
              <a:t>Consultation des étudiants :</a:t>
            </a:r>
            <a:endParaRPr lang="fr-FR" sz="1200" b="0" i="0" kern="1200" dirty="0" smtClean="0">
              <a:solidFill>
                <a:schemeClr val="tx1"/>
              </a:solidFill>
              <a:effectLst/>
              <a:latin typeface="+mn-lt"/>
              <a:ea typeface="+mn-ea"/>
              <a:cs typeface="+mn-cs"/>
            </a:endParaRPr>
          </a:p>
          <a:p>
            <a:pPr lvl="1"/>
            <a:r>
              <a:rPr lang="fr-FR" sz="1200" b="0" i="0" kern="1200" dirty="0" smtClean="0">
                <a:solidFill>
                  <a:schemeClr val="tx1"/>
                </a:solidFill>
                <a:effectLst/>
                <a:latin typeface="+mn-lt"/>
                <a:ea typeface="+mn-ea"/>
                <a:cs typeface="+mn-cs"/>
              </a:rPr>
              <a:t>Affiche la liste complète de tous les étudiants enregistrés.</a:t>
            </a:r>
          </a:p>
          <a:p>
            <a:pPr lvl="1"/>
            <a:r>
              <a:rPr lang="fr-FR" sz="1200" b="0" i="0" kern="1200" dirty="0" smtClean="0">
                <a:solidFill>
                  <a:schemeClr val="tx1"/>
                </a:solidFill>
                <a:effectLst/>
                <a:latin typeface="+mn-lt"/>
                <a:ea typeface="+mn-ea"/>
                <a:cs typeface="+mn-cs"/>
              </a:rPr>
              <a:t>Permet de consulter uniquement la liste des étudiants admis.</a:t>
            </a:r>
          </a:p>
          <a:p>
            <a:pPr lvl="1"/>
            <a:r>
              <a:rPr lang="fr-FR" sz="1200" b="0" i="0" kern="1200" dirty="0" smtClean="0">
                <a:solidFill>
                  <a:schemeClr val="tx1"/>
                </a:solidFill>
                <a:effectLst/>
                <a:latin typeface="+mn-lt"/>
                <a:ea typeface="+mn-ea"/>
                <a:cs typeface="+mn-cs"/>
              </a:rPr>
              <a:t>Permet de consulter la liste des étudiants appartenant à une filière spécifique.</a:t>
            </a:r>
            <a:endParaRPr lang="en-SE" sz="1200" b="0" i="0" kern="1200" dirty="0" smtClean="0">
              <a:solidFill>
                <a:schemeClr val="tx1"/>
              </a:solidFill>
              <a:effectLst/>
              <a:latin typeface="+mn-lt"/>
              <a:ea typeface="+mn-ea"/>
              <a:cs typeface="+mn-cs"/>
            </a:endParaRPr>
          </a:p>
          <a:p>
            <a:r>
              <a:rPr lang="fr-FR" sz="1200" b="1" i="0" kern="1200" dirty="0" smtClean="0">
                <a:solidFill>
                  <a:schemeClr val="tx1"/>
                </a:solidFill>
                <a:effectLst/>
                <a:latin typeface="+mn-lt"/>
                <a:ea typeface="+mn-ea"/>
                <a:cs typeface="+mn-cs"/>
              </a:rPr>
              <a:t>Tri des étudiants :</a:t>
            </a:r>
            <a:endParaRPr lang="fr-FR" sz="1200" b="0" i="0" kern="1200" dirty="0" smtClean="0">
              <a:solidFill>
                <a:schemeClr val="tx1"/>
              </a:solidFill>
              <a:effectLst/>
              <a:latin typeface="+mn-lt"/>
              <a:ea typeface="+mn-ea"/>
              <a:cs typeface="+mn-cs"/>
            </a:endParaRPr>
          </a:p>
          <a:p>
            <a:pPr lvl="1"/>
            <a:r>
              <a:rPr lang="fr-FR" sz="1200" b="0" i="0" kern="1200" dirty="0" smtClean="0">
                <a:solidFill>
                  <a:schemeClr val="tx1"/>
                </a:solidFill>
                <a:effectLst/>
                <a:latin typeface="+mn-lt"/>
                <a:ea typeface="+mn-ea"/>
                <a:cs typeface="+mn-cs"/>
              </a:rPr>
              <a:t>Permet de trier les étudiants par leur numéro d'Apogée, leur moyenne ou leur date d'inscription.</a:t>
            </a:r>
            <a:endParaRPr lang="en-SE" sz="1200" b="1" i="0" kern="1200" dirty="0" smtClean="0">
              <a:solidFill>
                <a:schemeClr val="tx1"/>
              </a:solidFill>
              <a:effectLst/>
              <a:latin typeface="+mn-lt"/>
              <a:ea typeface="+mn-ea"/>
              <a:cs typeface="+mn-cs"/>
            </a:endParaRPr>
          </a:p>
          <a:p>
            <a:pPr lvl="1"/>
            <a:r>
              <a:rPr lang="fr-FR" sz="1200" b="1" i="0" kern="1200" dirty="0" smtClean="0">
                <a:solidFill>
                  <a:schemeClr val="tx1"/>
                </a:solidFill>
                <a:effectLst/>
                <a:latin typeface="+mn-lt"/>
                <a:ea typeface="+mn-ea"/>
                <a:cs typeface="+mn-cs"/>
              </a:rPr>
              <a:t>Numéro d'Apogée</a:t>
            </a:r>
            <a:r>
              <a:rPr lang="fr-FR" sz="1200" b="0" i="0" kern="1200" dirty="0" smtClean="0">
                <a:solidFill>
                  <a:schemeClr val="tx1"/>
                </a:solidFill>
                <a:effectLst/>
                <a:latin typeface="+mn-lt"/>
                <a:ea typeface="+mn-ea"/>
                <a:cs typeface="+mn-cs"/>
              </a:rPr>
              <a:t> : pour une identification rapide et précise des étudiants.</a:t>
            </a:r>
          </a:p>
          <a:p>
            <a:pPr lvl="1"/>
            <a:r>
              <a:rPr lang="fr-FR" sz="1200" b="1" i="0" kern="1200" dirty="0" smtClean="0">
                <a:solidFill>
                  <a:schemeClr val="tx1"/>
                </a:solidFill>
                <a:effectLst/>
                <a:latin typeface="+mn-lt"/>
                <a:ea typeface="+mn-ea"/>
                <a:cs typeface="+mn-cs"/>
              </a:rPr>
              <a:t>Moyenne</a:t>
            </a:r>
            <a:r>
              <a:rPr lang="fr-FR" sz="1200" b="0" i="0" kern="1200" dirty="0" smtClean="0">
                <a:solidFill>
                  <a:schemeClr val="tx1"/>
                </a:solidFill>
                <a:effectLst/>
                <a:latin typeface="+mn-lt"/>
                <a:ea typeface="+mn-ea"/>
                <a:cs typeface="+mn-cs"/>
              </a:rPr>
              <a:t> : afin de repérer les étudiants ayant les meilleurs résultats académiques.</a:t>
            </a:r>
          </a:p>
          <a:p>
            <a:pPr lvl="1"/>
            <a:r>
              <a:rPr lang="fr-FR" sz="1200" b="1" i="0" kern="1200" dirty="0" smtClean="0">
                <a:solidFill>
                  <a:schemeClr val="tx1"/>
                </a:solidFill>
                <a:effectLst/>
                <a:latin typeface="+mn-lt"/>
                <a:ea typeface="+mn-ea"/>
                <a:cs typeface="+mn-cs"/>
              </a:rPr>
              <a:t>Date d'inscription</a:t>
            </a:r>
            <a:r>
              <a:rPr lang="fr-FR" sz="1200" b="0" i="0" kern="1200" dirty="0" smtClean="0">
                <a:solidFill>
                  <a:schemeClr val="tx1"/>
                </a:solidFill>
                <a:effectLst/>
                <a:latin typeface="+mn-lt"/>
                <a:ea typeface="+mn-ea"/>
                <a:cs typeface="+mn-cs"/>
              </a:rPr>
              <a:t> : pour suivre chronologiquement les admissions dans notre institution.</a:t>
            </a:r>
            <a:endParaRPr lang="en-S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latin typeface="Computer Says No"/>
              </a:rPr>
              <a:t>RECHERCHE D'ÉTUDIANTS </a:t>
            </a:r>
            <a:r>
              <a:rPr lang="en-SE" sz="1200" b="1" dirty="0" smtClean="0">
                <a:solidFill>
                  <a:schemeClr val="bg1"/>
                </a:solidFill>
                <a:latin typeface="Computer Says No"/>
              </a:rPr>
              <a:t>:</a:t>
            </a:r>
            <a:endParaRPr lang="en-SE" dirty="0" smtClean="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P</a:t>
            </a:r>
            <a:r>
              <a:rPr lang="en-SE" dirty="0" smtClean="0"/>
              <a:t>assant maintenent le foction</a:t>
            </a:r>
            <a:r>
              <a:rPr lang="en-SE" baseline="0" dirty="0" smtClean="0"/>
              <a:t> de recher</a:t>
            </a:r>
          </a:p>
          <a:p>
            <a:pPr lvl="1"/>
            <a:r>
              <a:rPr lang="en-US" baseline="0" dirty="0" smtClean="0"/>
              <a:t>Q</a:t>
            </a:r>
            <a:r>
              <a:rPr lang="en-SE" baseline="0" dirty="0" smtClean="0"/>
              <a:t>ui ne  </a:t>
            </a:r>
            <a:r>
              <a:rPr lang="fr-FR" sz="1200" b="0" i="0" kern="1200" dirty="0" smtClean="0">
                <a:solidFill>
                  <a:schemeClr val="tx1"/>
                </a:solidFill>
                <a:effectLst/>
                <a:latin typeface="+mn-lt"/>
                <a:ea typeface="+mn-ea"/>
                <a:cs typeface="+mn-cs"/>
              </a:rPr>
              <a:t>Permet de rechercher un étudiant spécifique en utilisant son numéro d'Apogée.</a:t>
            </a:r>
          </a:p>
          <a:p>
            <a:pPr lvl="1"/>
            <a:r>
              <a:rPr lang="fr-FR" sz="1200" b="0" i="0" kern="1200" dirty="0" smtClean="0">
                <a:solidFill>
                  <a:schemeClr val="tx1"/>
                </a:solidFill>
                <a:effectLst/>
                <a:latin typeface="+mn-lt"/>
                <a:ea typeface="+mn-ea"/>
                <a:cs typeface="+mn-cs"/>
              </a:rPr>
              <a:t>Permet de rechercher tous les étudiants ayant le même nom, prénom ou date d'inscription.</a:t>
            </a:r>
          </a:p>
          <a:p>
            <a:pPr lvl="2"/>
            <a:endParaRPr lang="fr-FR" sz="1200" b="0" i="0" kern="1200" dirty="0" smtClean="0">
              <a:solidFill>
                <a:schemeClr val="tx1"/>
              </a:solidFill>
              <a:effectLst/>
              <a:latin typeface="+mn-lt"/>
              <a:ea typeface="+mn-ea"/>
              <a:cs typeface="+mn-cs"/>
            </a:endParaRPr>
          </a:p>
          <a:p>
            <a:pPr lvl="3"/>
            <a:endParaRPr lang="fr-FR" sz="1200" b="0" i="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925CEE84-EA67-45B8-B325-74F8DF8799DA}" type="slidenum">
              <a:rPr lang="en-US" smtClean="0"/>
              <a:t>6</a:t>
            </a:fld>
            <a:endParaRPr lang="en-US"/>
          </a:p>
        </p:txBody>
      </p:sp>
    </p:spTree>
    <p:extLst>
      <p:ext uri="{BB962C8B-B14F-4D97-AF65-F5344CB8AC3E}">
        <p14:creationId xmlns:p14="http://schemas.microsoft.com/office/powerpoint/2010/main" val="541061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smtClean="0"/>
              <a:t>Organisation du code :</a:t>
            </a:r>
          </a:p>
          <a:p>
            <a:pPr marL="628650" lvl="1" indent="-171450">
              <a:buFontTx/>
              <a:buChar char="-"/>
            </a:pPr>
            <a:r>
              <a:rPr lang="fr-FR" dirty="0" smtClean="0"/>
              <a:t>Le code est structuré en fonctions modulaires pour chaque fonctionnalité, assurant une conception modulaire et facilement extensible.</a:t>
            </a:r>
            <a:endParaRPr lang="en-SE" dirty="0" smtClean="0"/>
          </a:p>
          <a:p>
            <a:pPr marL="457200" lvl="1" indent="0">
              <a:buFontTx/>
              <a:buNone/>
            </a:pPr>
            <a:endParaRPr lang="fr-FR" dirty="0" smtClean="0"/>
          </a:p>
          <a:p>
            <a:pPr marL="628650" lvl="1" indent="-171450">
              <a:buFontTx/>
              <a:buChar char="-"/>
            </a:pPr>
            <a:r>
              <a:rPr lang="fr-FR" dirty="0" smtClean="0"/>
              <a:t>Les informations des étudiants sont stockées dans une structure appelée `Etudiant`, ce qui facilite la gestion et la manipulation des données des étudiants.</a:t>
            </a:r>
            <a:endParaRPr lang="en-SE" dirty="0" smtClean="0"/>
          </a:p>
          <a:p>
            <a:pPr marL="457200" lvl="1" indent="0">
              <a:buFontTx/>
              <a:buNone/>
            </a:pPr>
            <a:endParaRPr lang="fr-FR" dirty="0" smtClean="0"/>
          </a:p>
          <a:p>
            <a:pPr marL="628650" lvl="1" indent="-171450">
              <a:buFontTx/>
              <a:buChar char="-"/>
            </a:pPr>
            <a:r>
              <a:rPr lang="fr-FR" dirty="0" smtClean="0"/>
              <a:t>Des énumérations sont utilisées pour définir le sexe, la bourse, l'assurance et l'état de résiliation d'un étudiant, ce qui permet une gestion claire et concise de ces informations.</a:t>
            </a:r>
            <a:endParaRPr lang="en-SE" dirty="0" smtClean="0"/>
          </a:p>
          <a:p>
            <a:pPr marL="457200" lvl="1" indent="0">
              <a:buFontTx/>
              <a:buNone/>
            </a:pPr>
            <a:endParaRPr lang="fr-FR" dirty="0" smtClean="0"/>
          </a:p>
          <a:p>
            <a:pPr marL="628650" lvl="1" indent="-171450">
              <a:buFontTx/>
              <a:buChar char="-"/>
            </a:pPr>
            <a:r>
              <a:rPr lang="fr-FR" dirty="0" smtClean="0"/>
              <a:t>Des fonctions de manipulation des étudiants telles que l'affichage, la saisie, la modification, la consultation, le tri, la recherche et la suppression sont implémentées, offrant ainsi un ensemble complet d'opérations sur les données des étudiants.</a:t>
            </a:r>
            <a:endParaRPr lang="en-SE" dirty="0" smtClean="0"/>
          </a:p>
          <a:p>
            <a:pPr marL="457200" lvl="1" indent="0">
              <a:buFontTx/>
              <a:buNone/>
            </a:pPr>
            <a:endParaRPr lang="fr-FR" dirty="0" smtClean="0"/>
          </a:p>
          <a:p>
            <a:pPr marL="628650" lvl="1" indent="-171450">
              <a:buFontTx/>
              <a:buChar char="-"/>
            </a:pPr>
            <a:r>
              <a:rPr lang="fr-FR" dirty="0" smtClean="0"/>
              <a:t>Une fonction de verrouillage requiert une authentification avant d'accéder au menu principal, ce qui garantit la sécurité et l'accès restreint au programme.</a:t>
            </a:r>
            <a:endParaRPr lang="en-SE" dirty="0" smtClean="0"/>
          </a:p>
          <a:p>
            <a:pPr marL="628650" lvl="1" indent="-171450">
              <a:buFontTx/>
              <a:buChar char="-"/>
            </a:pPr>
            <a:endParaRPr lang="en-SE" dirty="0" smtClean="0"/>
          </a:p>
          <a:p>
            <a:pPr marL="628650" lvl="1" indent="-171450">
              <a:buFontTx/>
              <a:buChar char="-"/>
            </a:pPr>
            <a:endParaRPr lang="fr-FR" dirty="0" smtClean="0"/>
          </a:p>
          <a:p>
            <a:pPr lvl="1"/>
            <a:r>
              <a:rPr lang="fr-FR" dirty="0" smtClean="0"/>
              <a:t>- La fonction `main` appelle la fonction de verrouillage pour démarrer le programme, assurant ainsi que l'accès au système est contrôlé et sécurisé.</a:t>
            </a:r>
          </a:p>
          <a:p>
            <a:pPr lvl="1"/>
            <a:endParaRPr lang="en-US" dirty="0" smtClean="0"/>
          </a:p>
          <a:p>
            <a:endParaRPr lang="en-US" dirty="0"/>
          </a:p>
        </p:txBody>
      </p:sp>
      <p:sp>
        <p:nvSpPr>
          <p:cNvPr id="4" name="Espace réservé du numéro de diapositive 3"/>
          <p:cNvSpPr>
            <a:spLocks noGrp="1"/>
          </p:cNvSpPr>
          <p:nvPr>
            <p:ph type="sldNum" sz="quarter" idx="10"/>
          </p:nvPr>
        </p:nvSpPr>
        <p:spPr/>
        <p:txBody>
          <a:bodyPr/>
          <a:lstStyle/>
          <a:p>
            <a:fld id="{925CEE84-EA67-45B8-B325-74F8DF8799DA}" type="slidenum">
              <a:rPr lang="en-US" smtClean="0"/>
              <a:t>8</a:t>
            </a:fld>
            <a:endParaRPr lang="en-US"/>
          </a:p>
        </p:txBody>
      </p:sp>
    </p:spTree>
    <p:extLst>
      <p:ext uri="{BB962C8B-B14F-4D97-AF65-F5344CB8AC3E}">
        <p14:creationId xmlns:p14="http://schemas.microsoft.com/office/powerpoint/2010/main" val="4144519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smtClean="0"/>
              <a:t>Améliorations possibles :</a:t>
            </a:r>
          </a:p>
          <a:p>
            <a:pPr lvl="1"/>
            <a:r>
              <a:rPr lang="fr-FR" dirty="0" smtClean="0"/>
              <a:t>- La gestion de la mémoire pourrait être améliorée pour éviter les fuites de mémoire et utiliser des structures de données dynamiques plus efficaces, garantissant ainsi une utilisation optimale des ressources système.</a:t>
            </a:r>
          </a:p>
          <a:p>
            <a:pPr lvl="1"/>
            <a:r>
              <a:rPr lang="fr-FR" dirty="0" smtClean="0"/>
              <a:t>- Une interface utilisateur plus conviviale avec des menus interactifs pourrait être ajoutée pour améliorer l'expérience utilisateur et faciliter la navigation dans l'application.</a:t>
            </a:r>
          </a:p>
          <a:p>
            <a:pPr lvl="1"/>
            <a:r>
              <a:rPr lang="fr-FR" dirty="0" smtClean="0"/>
              <a:t>- Des fonctionnalités supplémentaires telles que l'exportation/importation de données, la génération de rapports, etc., pourraient être implémentées pour répondre à des besoins spécifiques des utilisateurs et améliorer l'utilité globale de l'application.</a:t>
            </a:r>
            <a:endParaRPr lang="en-US" dirty="0" smtClean="0"/>
          </a:p>
          <a:p>
            <a:pPr lvl="1"/>
            <a:endParaRPr lang="en-US" dirty="0"/>
          </a:p>
        </p:txBody>
      </p:sp>
      <p:sp>
        <p:nvSpPr>
          <p:cNvPr id="4" name="Espace réservé du numéro de diapositive 3"/>
          <p:cNvSpPr>
            <a:spLocks noGrp="1"/>
          </p:cNvSpPr>
          <p:nvPr>
            <p:ph type="sldNum" sz="quarter" idx="10"/>
          </p:nvPr>
        </p:nvSpPr>
        <p:spPr/>
        <p:txBody>
          <a:bodyPr/>
          <a:lstStyle/>
          <a:p>
            <a:fld id="{925CEE84-EA67-45B8-B325-74F8DF8799DA}" type="slidenum">
              <a:rPr lang="en-US" smtClean="0"/>
              <a:t>9</a:t>
            </a:fld>
            <a:endParaRPr lang="en-US"/>
          </a:p>
        </p:txBody>
      </p:sp>
    </p:spTree>
    <p:extLst>
      <p:ext uri="{BB962C8B-B14F-4D97-AF65-F5344CB8AC3E}">
        <p14:creationId xmlns:p14="http://schemas.microsoft.com/office/powerpoint/2010/main" val="1472227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925CEE84-EA67-45B8-B325-74F8DF8799DA}" type="slidenum">
              <a:rPr lang="en-US" smtClean="0"/>
              <a:t>11</a:t>
            </a:fld>
            <a:endParaRPr lang="en-US"/>
          </a:p>
        </p:txBody>
      </p:sp>
    </p:spTree>
    <p:extLst>
      <p:ext uri="{BB962C8B-B14F-4D97-AF65-F5344CB8AC3E}">
        <p14:creationId xmlns:p14="http://schemas.microsoft.com/office/powerpoint/2010/main" val="1065178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1.sv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1.sv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0.svg"/><Relationship Id="rId3" Type="http://schemas.openxmlformats.org/officeDocument/2006/relationships/image" Target="../media/image1.png"/><Relationship Id="rId7" Type="http://schemas.openxmlformats.org/officeDocument/2006/relationships/image" Target="../media/image22.png"/><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8.svg"/><Relationship Id="rId5" Type="http://schemas.openxmlformats.org/officeDocument/2006/relationships/image" Target="../media/image23.svg"/><Relationship Id="rId15" Type="http://schemas.openxmlformats.org/officeDocument/2006/relationships/image" Target="../media/image32.svg"/><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63916" b="-86898"/>
            </a:stretch>
          </a:blipFill>
        </p:spPr>
      </p:sp>
      <p:sp>
        <p:nvSpPr>
          <p:cNvPr id="3" name="Freeform 3"/>
          <p:cNvSpPr/>
          <p:nvPr/>
        </p:nvSpPr>
        <p:spPr>
          <a:xfrm>
            <a:off x="287811" y="4260097"/>
            <a:ext cx="5451095" cy="5885299"/>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4" name="Freeform 4"/>
          <p:cNvSpPr/>
          <p:nvPr/>
        </p:nvSpPr>
        <p:spPr>
          <a:xfrm>
            <a:off x="5007951" y="116752"/>
            <a:ext cx="3132730" cy="2818506"/>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5"/>
            <a:stretch>
              <a:fillRect/>
            </a:stretch>
          </a:blipFill>
        </p:spPr>
      </p:sp>
      <p:sp>
        <p:nvSpPr>
          <p:cNvPr id="5" name="Freeform 5"/>
          <p:cNvSpPr/>
          <p:nvPr/>
        </p:nvSpPr>
        <p:spPr>
          <a:xfrm>
            <a:off x="11198547" y="179061"/>
            <a:ext cx="6730739" cy="5758268"/>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4"/>
            <a:stretch>
              <a:fillRect/>
            </a:stretch>
          </a:blipFill>
        </p:spPr>
      </p:sp>
      <p:sp>
        <p:nvSpPr>
          <p:cNvPr id="6" name="TextBox 6"/>
          <p:cNvSpPr txBox="1"/>
          <p:nvPr/>
        </p:nvSpPr>
        <p:spPr>
          <a:xfrm>
            <a:off x="2850925" y="6497858"/>
            <a:ext cx="6926813" cy="964574"/>
          </a:xfrm>
          <a:prstGeom prst="rect">
            <a:avLst/>
          </a:prstGeom>
        </p:spPr>
        <p:txBody>
          <a:bodyPr lIns="0" tIns="0" rIns="0" bIns="0" rtlCol="0" anchor="t">
            <a:spAutoFit/>
          </a:bodyPr>
          <a:lstStyle/>
          <a:p>
            <a:pPr algn="ctr">
              <a:lnSpc>
                <a:spcPts val="3799"/>
              </a:lnSpc>
            </a:pPr>
            <a:r>
              <a:rPr lang="en-US" sz="2714" dirty="0">
                <a:solidFill>
                  <a:schemeClr val="bg1"/>
                </a:solidFill>
                <a:latin typeface="Poppins Light"/>
              </a:rPr>
              <a:t>ABDELMAOUAIZ ELMAGHOUSSI</a:t>
            </a:r>
          </a:p>
          <a:p>
            <a:pPr algn="ctr">
              <a:lnSpc>
                <a:spcPts val="3799"/>
              </a:lnSpc>
            </a:pPr>
            <a:r>
              <a:rPr lang="en-US" sz="2714" dirty="0">
                <a:solidFill>
                  <a:schemeClr val="bg1"/>
                </a:solidFill>
                <a:latin typeface="Poppins Light"/>
              </a:rPr>
              <a:t>OUSSAMA ACHIBAN</a:t>
            </a:r>
          </a:p>
        </p:txBody>
      </p:sp>
      <p:sp>
        <p:nvSpPr>
          <p:cNvPr id="7" name="Freeform 7"/>
          <p:cNvSpPr/>
          <p:nvPr/>
        </p:nvSpPr>
        <p:spPr>
          <a:xfrm>
            <a:off x="1166096" y="713213"/>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6"/>
            <a:stretch>
              <a:fillRect/>
            </a:stretch>
          </a:blipFill>
        </p:spPr>
      </p:sp>
      <p:sp>
        <p:nvSpPr>
          <p:cNvPr id="8" name="Freeform 8"/>
          <p:cNvSpPr/>
          <p:nvPr/>
        </p:nvSpPr>
        <p:spPr>
          <a:xfrm>
            <a:off x="8289083" y="7424790"/>
            <a:ext cx="3188730" cy="2506303"/>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7"/>
            <a:stretch>
              <a:fillRect/>
            </a:stretch>
          </a:blipFill>
        </p:spPr>
      </p:sp>
      <p:sp>
        <p:nvSpPr>
          <p:cNvPr id="9" name="TextBox 9"/>
          <p:cNvSpPr txBox="1"/>
          <p:nvPr/>
        </p:nvSpPr>
        <p:spPr>
          <a:xfrm>
            <a:off x="1582482" y="4421360"/>
            <a:ext cx="10255677" cy="2180084"/>
          </a:xfrm>
          <a:prstGeom prst="rect">
            <a:avLst/>
          </a:prstGeom>
        </p:spPr>
        <p:txBody>
          <a:bodyPr lIns="0" tIns="0" rIns="0" bIns="0" rtlCol="0" anchor="t">
            <a:spAutoFit/>
          </a:bodyPr>
          <a:lstStyle/>
          <a:p>
            <a:pPr algn="ctr">
              <a:lnSpc>
                <a:spcPts val="17048"/>
              </a:lnSpc>
            </a:pPr>
            <a:r>
              <a:rPr lang="en-US" sz="23677" dirty="0">
                <a:solidFill>
                  <a:schemeClr val="bg1"/>
                </a:solidFill>
                <a:latin typeface="Computer Says No"/>
              </a:rPr>
              <a:t>STUDENTHUB</a:t>
            </a:r>
          </a:p>
        </p:txBody>
      </p:sp>
      <p:sp>
        <p:nvSpPr>
          <p:cNvPr id="10" name="TextBox 10"/>
          <p:cNvSpPr txBox="1"/>
          <p:nvPr/>
        </p:nvSpPr>
        <p:spPr>
          <a:xfrm>
            <a:off x="3414447" y="3343132"/>
            <a:ext cx="7103952" cy="654025"/>
          </a:xfrm>
          <a:prstGeom prst="rect">
            <a:avLst/>
          </a:prstGeom>
        </p:spPr>
        <p:txBody>
          <a:bodyPr lIns="0" tIns="0" rIns="0" bIns="0" rtlCol="0" anchor="t">
            <a:spAutoFit/>
          </a:bodyPr>
          <a:lstStyle/>
          <a:p>
            <a:pPr algn="ctr">
              <a:lnSpc>
                <a:spcPts val="5147"/>
              </a:lnSpc>
            </a:pPr>
            <a:r>
              <a:rPr lang="en-US" sz="7148" dirty="0">
                <a:solidFill>
                  <a:schemeClr val="bg1"/>
                </a:solidFill>
                <a:latin typeface="Computer Says No"/>
              </a:rPr>
              <a:t>APPLICATION DE GESTION</a:t>
            </a:r>
          </a:p>
        </p:txBody>
      </p:sp>
      <p:sp>
        <p:nvSpPr>
          <p:cNvPr id="11" name="Freeform 11"/>
          <p:cNvSpPr/>
          <p:nvPr/>
        </p:nvSpPr>
        <p:spPr>
          <a:xfrm flipH="1">
            <a:off x="11569253" y="2506303"/>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8"/>
            <a:stretch>
              <a:fillRect/>
            </a:stretch>
          </a:blipFill>
        </p:spPr>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par>
                                <p:cTn id="18" presetID="42"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par>
                                <p:cTn id="23" presetID="3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90"/>
                                          </p:val>
                                        </p:tav>
                                        <p:tav tm="100000">
                                          <p:val>
                                            <p:fltVal val="0"/>
                                          </p:val>
                                        </p:tav>
                                      </p:tavLst>
                                    </p:anim>
                                    <p:animEffect transition="in" filter="fade">
                                      <p:cBhvr>
                                        <p:cTn id="28" dur="10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1000"/>
                                        <p:tgtEl>
                                          <p:spTgt spid="9"/>
                                        </p:tgtEl>
                                      </p:cBhvr>
                                    </p:animEffect>
                                    <p:anim calcmode="lin" valueType="num">
                                      <p:cBhvr>
                                        <p:cTn id="39" dur="1000" fill="hold"/>
                                        <p:tgtEl>
                                          <p:spTgt spid="9"/>
                                        </p:tgtEl>
                                        <p:attrNameLst>
                                          <p:attrName>ppt_x</p:attrName>
                                        </p:attrNameLst>
                                      </p:cBhvr>
                                      <p:tavLst>
                                        <p:tav tm="0">
                                          <p:val>
                                            <p:strVal val="#ppt_x"/>
                                          </p:val>
                                        </p:tav>
                                        <p:tav tm="100000">
                                          <p:val>
                                            <p:strVal val="#ppt_x"/>
                                          </p:val>
                                        </p:tav>
                                      </p:tavLst>
                                    </p:anim>
                                    <p:anim calcmode="lin" valueType="num">
                                      <p:cBhvr>
                                        <p:cTn id="40" dur="1000" fill="hold"/>
                                        <p:tgtEl>
                                          <p:spTgt spid="9"/>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2"/>
            <a:stretch>
              <a:fillRect/>
            </a:stretch>
          </a:blipFill>
        </p:spPr>
      </p:sp>
      <p:sp>
        <p:nvSpPr>
          <p:cNvPr id="3" name="Freeform 3"/>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3"/>
            <a:stretch>
              <a:fillRect/>
            </a:stretch>
          </a:blipFill>
        </p:spPr>
      </p:sp>
      <p:sp>
        <p:nvSpPr>
          <p:cNvPr id="4" name="Freeform 4"/>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4"/>
            <a:stretch>
              <a:fillRect/>
            </a:stretch>
          </a:blipFill>
        </p:spPr>
      </p:sp>
      <p:sp>
        <p:nvSpPr>
          <p:cNvPr id="5" name="Freeform 5"/>
          <p:cNvSpPr/>
          <p:nvPr/>
        </p:nvSpPr>
        <p:spPr>
          <a:xfrm rot="19184464">
            <a:off x="897188" y="6812154"/>
            <a:ext cx="1283051" cy="3471396"/>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5"/>
            <a:stretch>
              <a:fillRect/>
            </a:stretch>
          </a:blipFill>
        </p:spPr>
      </p:sp>
      <p:sp>
        <p:nvSpPr>
          <p:cNvPr id="6" name="Freeform 6"/>
          <p:cNvSpPr/>
          <p:nvPr/>
        </p:nvSpPr>
        <p:spPr>
          <a:xfrm>
            <a:off x="8178949" y="2580319"/>
            <a:ext cx="1930101" cy="2306894"/>
          </a:xfrm>
          <a:custGeom>
            <a:avLst/>
            <a:gdLst/>
            <a:ahLst/>
            <a:cxnLst/>
            <a:rect l="l" t="t" r="r" b="b"/>
            <a:pathLst>
              <a:path w="1930101" h="2306894">
                <a:moveTo>
                  <a:pt x="0" y="0"/>
                </a:moveTo>
                <a:lnTo>
                  <a:pt x="1930102" y="0"/>
                </a:lnTo>
                <a:lnTo>
                  <a:pt x="1930102" y="2306894"/>
                </a:lnTo>
                <a:lnTo>
                  <a:pt x="0" y="2306894"/>
                </a:lnTo>
                <a:lnTo>
                  <a:pt x="0" y="0"/>
                </a:lnTo>
                <a:close/>
              </a:path>
            </a:pathLst>
          </a:custGeom>
          <a:blipFill>
            <a:blip r:embed="rId6"/>
            <a:stretch>
              <a:fillRect/>
            </a:stretch>
          </a:blipFill>
        </p:spPr>
      </p:sp>
      <p:sp>
        <p:nvSpPr>
          <p:cNvPr id="7" name="TextBox 7"/>
          <p:cNvSpPr txBox="1"/>
          <p:nvPr/>
        </p:nvSpPr>
        <p:spPr>
          <a:xfrm>
            <a:off x="5304554" y="1495425"/>
            <a:ext cx="7678893" cy="1923604"/>
          </a:xfrm>
          <a:prstGeom prst="rect">
            <a:avLst/>
          </a:prstGeom>
        </p:spPr>
        <p:txBody>
          <a:bodyPr lIns="0" tIns="0" rIns="0" bIns="0" rtlCol="0" anchor="t">
            <a:spAutoFit/>
          </a:bodyPr>
          <a:lstStyle/>
          <a:p>
            <a:pPr algn="ctr">
              <a:lnSpc>
                <a:spcPts val="7490"/>
              </a:lnSpc>
            </a:pPr>
            <a:r>
              <a:rPr lang="en-US" sz="10403" dirty="0">
                <a:solidFill>
                  <a:schemeClr val="bg1"/>
                </a:solidFill>
                <a:latin typeface="Computer Says No"/>
              </a:rPr>
              <a:t>CONCLUSION</a:t>
            </a:r>
            <a:r>
              <a:rPr lang="en-US" sz="10403" dirty="0">
                <a:solidFill>
                  <a:srgbClr val="6866E1"/>
                </a:solidFill>
                <a:latin typeface="Computer Says No"/>
              </a:rPr>
              <a:t>  </a:t>
            </a:r>
          </a:p>
          <a:p>
            <a:pPr marL="0" lvl="0" indent="0" algn="ctr">
              <a:lnSpc>
                <a:spcPts val="7490"/>
              </a:lnSpc>
              <a:spcBef>
                <a:spcPct val="0"/>
              </a:spcBef>
            </a:pPr>
            <a:endParaRPr lang="en-US" sz="10403" dirty="0">
              <a:solidFill>
                <a:srgbClr val="6866E1"/>
              </a:solidFill>
              <a:latin typeface="Computer Says No"/>
            </a:endParaRPr>
          </a:p>
        </p:txBody>
      </p:sp>
      <p:sp>
        <p:nvSpPr>
          <p:cNvPr id="8" name="TextBox 8"/>
          <p:cNvSpPr txBox="1"/>
          <p:nvPr/>
        </p:nvSpPr>
        <p:spPr>
          <a:xfrm>
            <a:off x="304050" y="4877415"/>
            <a:ext cx="17983950" cy="3262173"/>
          </a:xfrm>
          <a:prstGeom prst="rect">
            <a:avLst/>
          </a:prstGeom>
        </p:spPr>
        <p:txBody>
          <a:bodyPr lIns="0" tIns="0" rIns="0" bIns="0" rtlCol="0" anchor="t">
            <a:spAutoFit/>
          </a:bodyPr>
          <a:lstStyle/>
          <a:p>
            <a:pPr algn="ctr">
              <a:lnSpc>
                <a:spcPts val="8670"/>
              </a:lnSpc>
              <a:spcBef>
                <a:spcPct val="0"/>
              </a:spcBef>
            </a:pPr>
            <a:r>
              <a:rPr lang="en-US" sz="6192" dirty="0">
                <a:solidFill>
                  <a:srgbClr val="FFFFFF"/>
                </a:solidFill>
                <a:latin typeface="Computer Says No"/>
              </a:rPr>
              <a:t>EN RÉSUMÉ, CE CODE CONSTITUE UNE BASE SOLIDE POUR UNE APPLICATION DE GESTION DES ÉTUDIANTS, MAIS IL POURRAIT ENCORE BÉNÉFICIER DE QUELQUES AMÉLIORATIONS POUR ÊTRE PLUS ROBUSTE ET CONVIVIAL.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0E5D"/>
        </a:solidFill>
        <a:effectLst/>
      </p:bgPr>
    </p:bg>
    <p:spTree>
      <p:nvGrpSpPr>
        <p:cNvPr id="1" name=""/>
        <p:cNvGrpSpPr/>
        <p:nvPr/>
      </p:nvGrpSpPr>
      <p:grpSpPr>
        <a:xfrm>
          <a:off x="0" y="0"/>
          <a:ext cx="0" cy="0"/>
          <a:chOff x="0" y="0"/>
          <a:chExt cx="0" cy="0"/>
        </a:xfrm>
      </p:grpSpPr>
      <p:sp>
        <p:nvSpPr>
          <p:cNvPr id="2" name="Freeform 2"/>
          <p:cNvSpPr/>
          <p:nvPr/>
        </p:nvSpPr>
        <p:spPr>
          <a:xfrm flipH="1">
            <a:off x="12565588" y="3471223"/>
            <a:ext cx="6507876" cy="9538686"/>
          </a:xfrm>
          <a:custGeom>
            <a:avLst/>
            <a:gdLst/>
            <a:ahLst/>
            <a:cxnLst/>
            <a:rect l="l" t="t" r="r" b="b"/>
            <a:pathLst>
              <a:path w="6507876" h="9538686">
                <a:moveTo>
                  <a:pt x="6507876" y="0"/>
                </a:moveTo>
                <a:lnTo>
                  <a:pt x="0" y="0"/>
                </a:lnTo>
                <a:lnTo>
                  <a:pt x="0" y="9538686"/>
                </a:lnTo>
                <a:lnTo>
                  <a:pt x="6507876" y="9538686"/>
                </a:lnTo>
                <a:lnTo>
                  <a:pt x="6507876" y="0"/>
                </a:lnTo>
                <a:close/>
              </a:path>
            </a:pathLst>
          </a:custGeom>
          <a:blipFill>
            <a:blip r:embed="rId3"/>
            <a:stretch>
              <a:fillRect/>
            </a:stretch>
          </a:blipFill>
        </p:spPr>
      </p:sp>
      <p:sp>
        <p:nvSpPr>
          <p:cNvPr id="3" name="Freeform 3"/>
          <p:cNvSpPr/>
          <p:nvPr/>
        </p:nvSpPr>
        <p:spPr>
          <a:xfrm>
            <a:off x="3333934" y="208058"/>
            <a:ext cx="10099725" cy="3263165"/>
          </a:xfrm>
          <a:custGeom>
            <a:avLst/>
            <a:gdLst/>
            <a:ahLst/>
            <a:cxnLst/>
            <a:rect l="l" t="t" r="r" b="b"/>
            <a:pathLst>
              <a:path w="10099725" h="3263165">
                <a:moveTo>
                  <a:pt x="0" y="0"/>
                </a:moveTo>
                <a:lnTo>
                  <a:pt x="10099725" y="0"/>
                </a:lnTo>
                <a:lnTo>
                  <a:pt x="10099725" y="3263165"/>
                </a:lnTo>
                <a:lnTo>
                  <a:pt x="0" y="3263165"/>
                </a:lnTo>
                <a:lnTo>
                  <a:pt x="0" y="0"/>
                </a:lnTo>
                <a:close/>
              </a:path>
            </a:pathLst>
          </a:custGeom>
          <a:blipFill>
            <a:blip r:embed="rId4"/>
            <a:stretch>
              <a:fillRect/>
            </a:stretch>
          </a:blipFill>
        </p:spPr>
      </p:sp>
      <p:sp>
        <p:nvSpPr>
          <p:cNvPr id="4" name="TextBox 4"/>
          <p:cNvSpPr txBox="1"/>
          <p:nvPr/>
        </p:nvSpPr>
        <p:spPr>
          <a:xfrm>
            <a:off x="3333934" y="3991756"/>
            <a:ext cx="10712077" cy="3262173"/>
          </a:xfrm>
          <a:prstGeom prst="rect">
            <a:avLst/>
          </a:prstGeom>
        </p:spPr>
        <p:txBody>
          <a:bodyPr lIns="0" tIns="0" rIns="0" bIns="0" rtlCol="0" anchor="t">
            <a:spAutoFit/>
          </a:bodyPr>
          <a:lstStyle/>
          <a:p>
            <a:pPr algn="ctr">
              <a:lnSpc>
                <a:spcPts val="8670"/>
              </a:lnSpc>
              <a:spcBef>
                <a:spcPct val="0"/>
              </a:spcBef>
            </a:pPr>
            <a:r>
              <a:rPr lang="en-US" sz="6192" dirty="0">
                <a:solidFill>
                  <a:srgbClr val="BF78FE"/>
                </a:solidFill>
                <a:latin typeface="Computer Says No"/>
              </a:rPr>
              <a:t>MERCI D'AVOIR UTILISÉ STUDENTHUB !NOUS ESPÉRONS QUE CETTE APPLICATION VOUS A ÉTÉ UTILE.À BIENTÔT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321528" y="1363664"/>
            <a:ext cx="4393472" cy="2046565"/>
          </a:xfrm>
          <a:custGeom>
            <a:avLst/>
            <a:gdLst/>
            <a:ahLst/>
            <a:cxnLst/>
            <a:rect l="l" t="t" r="r" b="b"/>
            <a:pathLst>
              <a:path w="5726139" h="2500874">
                <a:moveTo>
                  <a:pt x="0" y="0"/>
                </a:moveTo>
                <a:lnTo>
                  <a:pt x="5726138" y="0"/>
                </a:lnTo>
                <a:lnTo>
                  <a:pt x="5726138" y="2500874"/>
                </a:lnTo>
                <a:lnTo>
                  <a:pt x="0" y="2500874"/>
                </a:lnTo>
                <a:lnTo>
                  <a:pt x="0" y="0"/>
                </a:lnTo>
                <a:close/>
              </a:path>
            </a:pathLst>
          </a:custGeom>
          <a:blipFill>
            <a:blip r:embed="rId3"/>
            <a:stretch>
              <a:fillRect/>
            </a:stretch>
          </a:blipFill>
        </p:spPr>
      </p:sp>
      <p:sp>
        <p:nvSpPr>
          <p:cNvPr id="3" name="AutoShape 3"/>
          <p:cNvSpPr/>
          <p:nvPr/>
        </p:nvSpPr>
        <p:spPr>
          <a:xfrm flipH="1" flipV="1">
            <a:off x="17259300" y="1028700"/>
            <a:ext cx="0" cy="5786479"/>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1028700" y="4028159"/>
            <a:ext cx="9897232" cy="5006268"/>
            <a:chOff x="0" y="0"/>
            <a:chExt cx="13196309" cy="6675023"/>
          </a:xfrm>
        </p:grpSpPr>
        <p:sp>
          <p:nvSpPr>
            <p:cNvPr id="5" name="AutoShape 5"/>
            <p:cNvSpPr/>
            <p:nvPr/>
          </p:nvSpPr>
          <p:spPr>
            <a:xfrm flipV="1">
              <a:off x="25400" y="0"/>
              <a:ext cx="0" cy="6675023"/>
            </a:xfrm>
            <a:prstGeom prst="line">
              <a:avLst/>
            </a:prstGeom>
            <a:ln w="50800" cap="flat">
              <a:solidFill>
                <a:srgbClr val="FFFFFF"/>
              </a:solidFill>
              <a:prstDash val="solid"/>
              <a:headEnd type="none" w="sm" len="sm"/>
              <a:tailEnd type="none" w="sm" len="sm"/>
            </a:ln>
          </p:spPr>
        </p:sp>
        <p:sp>
          <p:nvSpPr>
            <p:cNvPr id="6" name="AutoShape 6"/>
            <p:cNvSpPr/>
            <p:nvPr/>
          </p:nvSpPr>
          <p:spPr>
            <a:xfrm>
              <a:off x="0" y="6649623"/>
              <a:ext cx="13196309" cy="0"/>
            </a:xfrm>
            <a:prstGeom prst="line">
              <a:avLst/>
            </a:prstGeom>
            <a:ln w="50800" cap="flat">
              <a:solidFill>
                <a:srgbClr val="FFFFFF"/>
              </a:solidFill>
              <a:prstDash val="solid"/>
              <a:headEnd type="none" w="sm" len="sm"/>
              <a:tailEnd type="none" w="sm" len="sm"/>
            </a:ln>
          </p:spPr>
        </p:sp>
      </p:grpSp>
      <p:sp>
        <p:nvSpPr>
          <p:cNvPr id="7" name="Freeform 7"/>
          <p:cNvSpPr/>
          <p:nvPr/>
        </p:nvSpPr>
        <p:spPr>
          <a:xfrm>
            <a:off x="9220941" y="5125544"/>
            <a:ext cx="3409982" cy="2835990"/>
          </a:xfrm>
          <a:custGeom>
            <a:avLst/>
            <a:gdLst/>
            <a:ahLst/>
            <a:cxnLst/>
            <a:rect l="l" t="t" r="r" b="b"/>
            <a:pathLst>
              <a:path w="6819964" h="5836080">
                <a:moveTo>
                  <a:pt x="0" y="0"/>
                </a:moveTo>
                <a:lnTo>
                  <a:pt x="6819964" y="0"/>
                </a:lnTo>
                <a:lnTo>
                  <a:pt x="6819964" y="5836081"/>
                </a:lnTo>
                <a:lnTo>
                  <a:pt x="0" y="5836081"/>
                </a:lnTo>
                <a:lnTo>
                  <a:pt x="0" y="0"/>
                </a:lnTo>
                <a:close/>
              </a:path>
            </a:pathLst>
          </a:custGeom>
          <a:blipFill>
            <a:blip r:embed="rId4"/>
            <a:stretch>
              <a:fillRect/>
            </a:stretch>
          </a:blipFill>
        </p:spPr>
      </p:sp>
      <p:sp>
        <p:nvSpPr>
          <p:cNvPr id="8" name="TextBox 8"/>
          <p:cNvSpPr txBox="1"/>
          <p:nvPr/>
        </p:nvSpPr>
        <p:spPr>
          <a:xfrm>
            <a:off x="4829460" y="1833922"/>
            <a:ext cx="5353298" cy="1102866"/>
          </a:xfrm>
          <a:prstGeom prst="rect">
            <a:avLst/>
          </a:prstGeom>
        </p:spPr>
        <p:txBody>
          <a:bodyPr lIns="0" tIns="0" rIns="0" bIns="0" rtlCol="0" anchor="t">
            <a:spAutoFit/>
          </a:bodyPr>
          <a:lstStyle/>
          <a:p>
            <a:pPr marL="0" lvl="0" indent="0" algn="ctr">
              <a:lnSpc>
                <a:spcPts val="8583"/>
              </a:lnSpc>
              <a:spcBef>
                <a:spcPct val="0"/>
              </a:spcBef>
            </a:pPr>
            <a:r>
              <a:rPr lang="en-US" sz="11922" dirty="0">
                <a:solidFill>
                  <a:schemeClr val="bg1"/>
                </a:solidFill>
                <a:latin typeface="Computer Says No"/>
              </a:rPr>
              <a:t>SOMMAIRE</a:t>
            </a:r>
          </a:p>
        </p:txBody>
      </p:sp>
      <p:sp>
        <p:nvSpPr>
          <p:cNvPr id="9" name="TextBox 9"/>
          <p:cNvSpPr txBox="1"/>
          <p:nvPr/>
        </p:nvSpPr>
        <p:spPr>
          <a:xfrm>
            <a:off x="1408763" y="3677571"/>
            <a:ext cx="12927151" cy="5068650"/>
          </a:xfrm>
          <a:prstGeom prst="rect">
            <a:avLst/>
          </a:prstGeom>
        </p:spPr>
        <p:txBody>
          <a:bodyPr lIns="0" tIns="0" rIns="0" bIns="0" rtlCol="0" anchor="t">
            <a:spAutoFit/>
          </a:bodyPr>
          <a:lstStyle/>
          <a:p>
            <a:pPr>
              <a:lnSpc>
                <a:spcPts val="8071"/>
              </a:lnSpc>
            </a:pPr>
            <a:r>
              <a:rPr lang="en-US" sz="5765" dirty="0">
                <a:solidFill>
                  <a:srgbClr val="FFFFFF"/>
                </a:solidFill>
                <a:latin typeface="Computer Says No"/>
              </a:rPr>
              <a:t>1.Introduction</a:t>
            </a:r>
          </a:p>
          <a:p>
            <a:pPr>
              <a:lnSpc>
                <a:spcPts val="8071"/>
              </a:lnSpc>
              <a:spcBef>
                <a:spcPct val="0"/>
              </a:spcBef>
            </a:pPr>
            <a:r>
              <a:rPr lang="en-US" sz="5765" dirty="0">
                <a:solidFill>
                  <a:srgbClr val="FFFFFF"/>
                </a:solidFill>
                <a:latin typeface="Computer Says No"/>
              </a:rPr>
              <a:t>2.Fonctionnalités </a:t>
            </a:r>
            <a:r>
              <a:rPr lang="en-US" sz="5765" dirty="0" err="1">
                <a:solidFill>
                  <a:srgbClr val="FFFFFF"/>
                </a:solidFill>
                <a:latin typeface="Computer Says No"/>
              </a:rPr>
              <a:t>principales</a:t>
            </a:r>
            <a:r>
              <a:rPr lang="en-US" sz="5765" dirty="0">
                <a:solidFill>
                  <a:srgbClr val="FFFFFF"/>
                </a:solidFill>
                <a:latin typeface="Computer Says No"/>
              </a:rPr>
              <a:t> .</a:t>
            </a:r>
          </a:p>
          <a:p>
            <a:pPr>
              <a:lnSpc>
                <a:spcPts val="8071"/>
              </a:lnSpc>
              <a:spcBef>
                <a:spcPct val="0"/>
              </a:spcBef>
            </a:pPr>
            <a:r>
              <a:rPr lang="en-US" sz="5765" dirty="0">
                <a:solidFill>
                  <a:srgbClr val="FFFFFF"/>
                </a:solidFill>
                <a:latin typeface="Computer Says No"/>
              </a:rPr>
              <a:t>3.Organisation du code .</a:t>
            </a:r>
          </a:p>
          <a:p>
            <a:pPr>
              <a:lnSpc>
                <a:spcPts val="8071"/>
              </a:lnSpc>
              <a:spcBef>
                <a:spcPct val="0"/>
              </a:spcBef>
            </a:pPr>
            <a:r>
              <a:rPr lang="en-US" sz="5765" dirty="0">
                <a:solidFill>
                  <a:srgbClr val="FFFFFF"/>
                </a:solidFill>
                <a:latin typeface="Computer Says No"/>
              </a:rPr>
              <a:t>4.Améliorations </a:t>
            </a:r>
            <a:r>
              <a:rPr lang="en-US" sz="5765" dirty="0" err="1">
                <a:solidFill>
                  <a:srgbClr val="FFFFFF"/>
                </a:solidFill>
                <a:latin typeface="Computer Says No"/>
              </a:rPr>
              <a:t>possibles</a:t>
            </a:r>
            <a:r>
              <a:rPr lang="en-US" sz="5765" dirty="0">
                <a:solidFill>
                  <a:srgbClr val="FFFFFF"/>
                </a:solidFill>
                <a:latin typeface="Computer Says No"/>
              </a:rPr>
              <a:t> .</a:t>
            </a:r>
          </a:p>
          <a:p>
            <a:pPr>
              <a:lnSpc>
                <a:spcPts val="8071"/>
              </a:lnSpc>
              <a:spcBef>
                <a:spcPct val="0"/>
              </a:spcBef>
            </a:pPr>
            <a:r>
              <a:rPr lang="en-US" sz="5765" dirty="0">
                <a:solidFill>
                  <a:srgbClr val="FFFFFF"/>
                </a:solidFill>
                <a:latin typeface="Computer Says No"/>
              </a:rPr>
              <a:t>5.Conclusion.</a:t>
            </a:r>
          </a:p>
        </p:txBody>
      </p:sp>
      <p:sp>
        <p:nvSpPr>
          <p:cNvPr id="10" name="Freeform 10"/>
          <p:cNvSpPr/>
          <p:nvPr/>
        </p:nvSpPr>
        <p:spPr>
          <a:xfrm flipH="1">
            <a:off x="10505304" y="1028700"/>
            <a:ext cx="7189192" cy="8610600"/>
          </a:xfrm>
          <a:custGeom>
            <a:avLst/>
            <a:gdLst/>
            <a:ahLst/>
            <a:cxnLst/>
            <a:rect l="l" t="t" r="r" b="b"/>
            <a:pathLst>
              <a:path w="8255993" h="11815626">
                <a:moveTo>
                  <a:pt x="8255993" y="0"/>
                </a:moveTo>
                <a:lnTo>
                  <a:pt x="0" y="0"/>
                </a:lnTo>
                <a:lnTo>
                  <a:pt x="0" y="11815626"/>
                </a:lnTo>
                <a:lnTo>
                  <a:pt x="8255993" y="11815626"/>
                </a:lnTo>
                <a:lnTo>
                  <a:pt x="8255993" y="0"/>
                </a:lnTo>
                <a:close/>
              </a:path>
            </a:pathLst>
          </a:custGeom>
          <a:blipFill>
            <a:blip r:embed="rId5"/>
            <a:stretch>
              <a:fillRect t="-1316" b="-1097"/>
            </a:stretch>
          </a:blipFill>
        </p:spPr>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3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fltVal val="0"/>
                                          </p:val>
                                        </p:tav>
                                        <p:tav tm="100000">
                                          <p:val>
                                            <p:strVal val="#ppt_w"/>
                                          </p:val>
                                        </p:tav>
                                      </p:tavLst>
                                    </p:anim>
                                    <p:anim calcmode="lin" valueType="num">
                                      <p:cBhvr>
                                        <p:cTn id="24" dur="1000" fill="hold"/>
                                        <p:tgtEl>
                                          <p:spTgt spid="7"/>
                                        </p:tgtEl>
                                        <p:attrNameLst>
                                          <p:attrName>ppt_h</p:attrName>
                                        </p:attrNameLst>
                                      </p:cBhvr>
                                      <p:tavLst>
                                        <p:tav tm="0">
                                          <p:val>
                                            <p:fltVal val="0"/>
                                          </p:val>
                                        </p:tav>
                                        <p:tav tm="100000">
                                          <p:val>
                                            <p:strVal val="#ppt_h"/>
                                          </p:val>
                                        </p:tav>
                                      </p:tavLst>
                                    </p:anim>
                                    <p:anim calcmode="lin" valueType="num">
                                      <p:cBhvr>
                                        <p:cTn id="25" dur="1000" fill="hold"/>
                                        <p:tgtEl>
                                          <p:spTgt spid="7"/>
                                        </p:tgtEl>
                                        <p:attrNameLst>
                                          <p:attrName>style.rotation</p:attrName>
                                        </p:attrNameLst>
                                      </p:cBhvr>
                                      <p:tavLst>
                                        <p:tav tm="0">
                                          <p:val>
                                            <p:fltVal val="90"/>
                                          </p:val>
                                        </p:tav>
                                        <p:tav tm="100000">
                                          <p:val>
                                            <p:fltVal val="0"/>
                                          </p:val>
                                        </p:tav>
                                      </p:tavLst>
                                    </p:anim>
                                    <p:animEffect transition="in" filter="fade">
                                      <p:cBhvr>
                                        <p:cTn id="26" dur="10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8707851" y="1222001"/>
            <a:ext cx="8551449" cy="6896330"/>
          </a:xfrm>
          <a:custGeom>
            <a:avLst/>
            <a:gdLst/>
            <a:ahLst/>
            <a:cxnLst/>
            <a:rect l="l" t="t" r="r" b="b"/>
            <a:pathLst>
              <a:path w="8551449" h="6896330">
                <a:moveTo>
                  <a:pt x="0" y="0"/>
                </a:moveTo>
                <a:lnTo>
                  <a:pt x="8551449" y="0"/>
                </a:lnTo>
                <a:lnTo>
                  <a:pt x="8551449" y="6896330"/>
                </a:lnTo>
                <a:lnTo>
                  <a:pt x="0" y="6896330"/>
                </a:lnTo>
                <a:lnTo>
                  <a:pt x="0" y="0"/>
                </a:lnTo>
                <a:close/>
              </a:path>
            </a:pathLst>
          </a:custGeom>
          <a:blipFill>
            <a:blip r:embed="rId3"/>
            <a:stretch>
              <a:fillRect/>
            </a:stretch>
          </a:blipFill>
        </p:spPr>
      </p:sp>
      <p:sp>
        <p:nvSpPr>
          <p:cNvPr id="3" name="TextBox 3"/>
          <p:cNvSpPr txBox="1"/>
          <p:nvPr/>
        </p:nvSpPr>
        <p:spPr>
          <a:xfrm>
            <a:off x="1256862" y="2475264"/>
            <a:ext cx="7242648" cy="1308050"/>
          </a:xfrm>
          <a:prstGeom prst="rect">
            <a:avLst/>
          </a:prstGeom>
        </p:spPr>
        <p:txBody>
          <a:bodyPr lIns="0" tIns="0" rIns="0" bIns="0" rtlCol="0" anchor="t">
            <a:spAutoFit/>
          </a:bodyPr>
          <a:lstStyle/>
          <a:p>
            <a:pPr marL="0" lvl="0" indent="0" algn="ctr">
              <a:lnSpc>
                <a:spcPts val="10150"/>
              </a:lnSpc>
              <a:spcBef>
                <a:spcPct val="0"/>
              </a:spcBef>
            </a:pPr>
            <a:r>
              <a:rPr lang="en-US" sz="14097" dirty="0">
                <a:solidFill>
                  <a:schemeClr val="bg1"/>
                </a:solidFill>
                <a:latin typeface="Computer Says No"/>
              </a:rPr>
              <a:t>INTRODUCTION</a:t>
            </a:r>
          </a:p>
        </p:txBody>
      </p:sp>
      <p:sp>
        <p:nvSpPr>
          <p:cNvPr id="4" name="TextBox 4"/>
          <p:cNvSpPr txBox="1"/>
          <p:nvPr/>
        </p:nvSpPr>
        <p:spPr>
          <a:xfrm>
            <a:off x="914400" y="3901316"/>
            <a:ext cx="8531627" cy="4616648"/>
          </a:xfrm>
          <a:prstGeom prst="rect">
            <a:avLst/>
          </a:prstGeom>
        </p:spPr>
        <p:txBody>
          <a:bodyPr lIns="0" tIns="0" rIns="0" bIns="0" rtlCol="0" anchor="t">
            <a:spAutoFit/>
          </a:bodyPr>
          <a:lstStyle/>
          <a:p>
            <a:pPr>
              <a:lnSpc>
                <a:spcPts val="3603"/>
              </a:lnSpc>
            </a:pPr>
            <a:r>
              <a:rPr lang="en-US" sz="4000" dirty="0">
                <a:solidFill>
                  <a:srgbClr val="FFFFFF"/>
                </a:solidFill>
                <a:latin typeface="Computer Says No" panose="020B0604020202020204" charset="0"/>
                <a:cs typeface="Computer Says No" panose="020B0604020202020204" charset="0"/>
              </a:rPr>
              <a:t>Le </a:t>
            </a:r>
            <a:r>
              <a:rPr lang="en-US" sz="4000" dirty="0" err="1">
                <a:solidFill>
                  <a:srgbClr val="FFFFFF"/>
                </a:solidFill>
                <a:latin typeface="Computer Says No" panose="020B0604020202020204" charset="0"/>
                <a:cs typeface="Computer Says No" panose="020B0604020202020204" charset="0"/>
              </a:rPr>
              <a:t>projet</a:t>
            </a:r>
            <a:r>
              <a:rPr lang="en-US" sz="4000" dirty="0">
                <a:solidFill>
                  <a:srgbClr val="FFFFFF"/>
                </a:solidFill>
                <a:latin typeface="Computer Says No" panose="020B0604020202020204" charset="0"/>
                <a:cs typeface="Computer Says No" panose="020B0604020202020204" charset="0"/>
              </a:rPr>
              <a:t> </a:t>
            </a:r>
            <a:r>
              <a:rPr lang="en-US" sz="4000" dirty="0" err="1">
                <a:solidFill>
                  <a:srgbClr val="FFFFFF"/>
                </a:solidFill>
                <a:latin typeface="Computer Says No" panose="020B0604020202020204" charset="0"/>
                <a:cs typeface="Computer Says No" panose="020B0604020202020204" charset="0"/>
              </a:rPr>
              <a:t>StudentHub</a:t>
            </a:r>
            <a:r>
              <a:rPr lang="en-US" sz="4000" dirty="0">
                <a:solidFill>
                  <a:srgbClr val="FFFFFF"/>
                </a:solidFill>
                <a:latin typeface="Computer Says No" panose="020B0604020202020204" charset="0"/>
                <a:cs typeface="Computer Says No" panose="020B0604020202020204" charset="0"/>
              </a:rPr>
              <a:t> </a:t>
            </a:r>
            <a:r>
              <a:rPr lang="en-US" sz="4000" dirty="0" err="1">
                <a:solidFill>
                  <a:srgbClr val="FFFFFF"/>
                </a:solidFill>
                <a:latin typeface="Computer Says No" panose="020B0604020202020204" charset="0"/>
                <a:cs typeface="Computer Says No" panose="020B0604020202020204" charset="0"/>
              </a:rPr>
              <a:t>est</a:t>
            </a:r>
            <a:r>
              <a:rPr lang="en-US" sz="4000" dirty="0">
                <a:solidFill>
                  <a:srgbClr val="FFFFFF"/>
                </a:solidFill>
                <a:latin typeface="Computer Says No" panose="020B0604020202020204" charset="0"/>
                <a:cs typeface="Computer Says No" panose="020B0604020202020204" charset="0"/>
              </a:rPr>
              <a:t> </a:t>
            </a:r>
            <a:r>
              <a:rPr lang="en-US" sz="4000" dirty="0" err="1">
                <a:solidFill>
                  <a:srgbClr val="FFFFFF"/>
                </a:solidFill>
                <a:latin typeface="Computer Says No" panose="020B0604020202020204" charset="0"/>
                <a:cs typeface="Computer Says No" panose="020B0604020202020204" charset="0"/>
              </a:rPr>
              <a:t>une</a:t>
            </a:r>
            <a:r>
              <a:rPr lang="en-US" sz="4000" dirty="0">
                <a:solidFill>
                  <a:srgbClr val="FFFFFF"/>
                </a:solidFill>
                <a:latin typeface="Computer Says No" panose="020B0604020202020204" charset="0"/>
                <a:cs typeface="Computer Says No" panose="020B0604020202020204" charset="0"/>
              </a:rPr>
              <a:t> initiative </a:t>
            </a:r>
            <a:r>
              <a:rPr lang="en-US" sz="4000" dirty="0" err="1">
                <a:solidFill>
                  <a:srgbClr val="FFFFFF"/>
                </a:solidFill>
                <a:latin typeface="Computer Says No" panose="020B0604020202020204" charset="0"/>
                <a:cs typeface="Computer Says No" panose="020B0604020202020204" charset="0"/>
              </a:rPr>
              <a:t>développée</a:t>
            </a:r>
            <a:r>
              <a:rPr lang="en-US" sz="4000" dirty="0">
                <a:solidFill>
                  <a:srgbClr val="FFFFFF"/>
                </a:solidFill>
                <a:latin typeface="Computer Says No" panose="020B0604020202020204" charset="0"/>
                <a:cs typeface="Computer Says No" panose="020B0604020202020204" charset="0"/>
              </a:rPr>
              <a:t> par </a:t>
            </a:r>
            <a:r>
              <a:rPr lang="en-US" sz="4000" dirty="0" err="1">
                <a:solidFill>
                  <a:srgbClr val="FFFFFF"/>
                </a:solidFill>
                <a:latin typeface="Computer Says No" panose="020B0604020202020204" charset="0"/>
                <a:cs typeface="Computer Says No" panose="020B0604020202020204" charset="0"/>
              </a:rPr>
              <a:t>deux</a:t>
            </a:r>
            <a:r>
              <a:rPr lang="en-US" sz="4000" dirty="0">
                <a:solidFill>
                  <a:srgbClr val="FFFFFF"/>
                </a:solidFill>
                <a:latin typeface="Computer Says No" panose="020B0604020202020204" charset="0"/>
                <a:cs typeface="Computer Says No" panose="020B0604020202020204" charset="0"/>
              </a:rPr>
              <a:t> </a:t>
            </a:r>
            <a:r>
              <a:rPr lang="en-US" sz="4000" dirty="0" err="1">
                <a:solidFill>
                  <a:srgbClr val="FFFFFF"/>
                </a:solidFill>
                <a:latin typeface="Computer Says No" panose="020B0604020202020204" charset="0"/>
                <a:cs typeface="Computer Says No" panose="020B0604020202020204" charset="0"/>
              </a:rPr>
              <a:t>étudiants</a:t>
            </a:r>
            <a:r>
              <a:rPr lang="en-US" sz="4000" dirty="0">
                <a:solidFill>
                  <a:srgbClr val="FFFFFF"/>
                </a:solidFill>
                <a:latin typeface="Computer Says No" panose="020B0604020202020204" charset="0"/>
                <a:cs typeface="Computer Says No" panose="020B0604020202020204" charset="0"/>
              </a:rPr>
              <a:t> de la </a:t>
            </a:r>
            <a:r>
              <a:rPr lang="en-US" sz="4000" dirty="0" err="1">
                <a:solidFill>
                  <a:srgbClr val="FFFFFF"/>
                </a:solidFill>
                <a:latin typeface="Computer Says No" panose="020B0604020202020204" charset="0"/>
                <a:cs typeface="Computer Says No" panose="020B0604020202020204" charset="0"/>
              </a:rPr>
              <a:t>filière</a:t>
            </a:r>
            <a:r>
              <a:rPr lang="en-US" sz="4000" dirty="0">
                <a:solidFill>
                  <a:srgbClr val="FFFFFF"/>
                </a:solidFill>
                <a:latin typeface="Computer Says No" panose="020B0604020202020204" charset="0"/>
                <a:cs typeface="Computer Says No" panose="020B0604020202020204" charset="0"/>
              </a:rPr>
              <a:t> Sciences </a:t>
            </a:r>
            <a:r>
              <a:rPr lang="en-US" sz="4000" dirty="0" err="1">
                <a:solidFill>
                  <a:srgbClr val="FFFFFF"/>
                </a:solidFill>
                <a:latin typeface="Computer Says No" panose="020B0604020202020204" charset="0"/>
                <a:cs typeface="Computer Says No" panose="020B0604020202020204" charset="0"/>
              </a:rPr>
              <a:t>Mathématiques</a:t>
            </a:r>
            <a:r>
              <a:rPr lang="en-US" sz="4000" dirty="0">
                <a:solidFill>
                  <a:srgbClr val="FFFFFF"/>
                </a:solidFill>
                <a:latin typeface="Computer Says No" panose="020B0604020202020204" charset="0"/>
                <a:cs typeface="Computer Says No" panose="020B0604020202020204" charset="0"/>
              </a:rPr>
              <a:t> et </a:t>
            </a:r>
            <a:r>
              <a:rPr lang="en-US" sz="4000" dirty="0" err="1">
                <a:solidFill>
                  <a:srgbClr val="FFFFFF"/>
                </a:solidFill>
                <a:latin typeface="Computer Says No" panose="020B0604020202020204" charset="0"/>
                <a:cs typeface="Computer Says No" panose="020B0604020202020204" charset="0"/>
              </a:rPr>
              <a:t>Informatique</a:t>
            </a:r>
            <a:r>
              <a:rPr lang="en-US" sz="4000" dirty="0">
                <a:solidFill>
                  <a:srgbClr val="FFFFFF"/>
                </a:solidFill>
                <a:latin typeface="Computer Says No" panose="020B0604020202020204" charset="0"/>
                <a:cs typeface="Computer Says No" panose="020B0604020202020204" charset="0"/>
              </a:rPr>
              <a:t> (SMI) de la </a:t>
            </a:r>
            <a:r>
              <a:rPr lang="en-US" sz="4000" dirty="0" err="1">
                <a:solidFill>
                  <a:srgbClr val="FFFFFF"/>
                </a:solidFill>
                <a:latin typeface="Computer Says No" panose="020B0604020202020204" charset="0"/>
                <a:cs typeface="Computer Says No" panose="020B0604020202020204" charset="0"/>
              </a:rPr>
              <a:t>Faculté</a:t>
            </a:r>
            <a:r>
              <a:rPr lang="en-US" sz="4000" dirty="0">
                <a:solidFill>
                  <a:srgbClr val="FFFFFF"/>
                </a:solidFill>
                <a:latin typeface="Computer Says No" panose="020B0604020202020204" charset="0"/>
                <a:cs typeface="Computer Says No" panose="020B0604020202020204" charset="0"/>
              </a:rPr>
              <a:t> des Sciences </a:t>
            </a:r>
            <a:r>
              <a:rPr lang="en-US" sz="4000" dirty="0" err="1">
                <a:solidFill>
                  <a:srgbClr val="FFFFFF"/>
                </a:solidFill>
                <a:latin typeface="Computer Says No" panose="020B0604020202020204" charset="0"/>
                <a:cs typeface="Computer Says No" panose="020B0604020202020204" charset="0"/>
              </a:rPr>
              <a:t>Semlalia</a:t>
            </a:r>
            <a:r>
              <a:rPr lang="en-US" sz="4000" dirty="0">
                <a:solidFill>
                  <a:srgbClr val="FFFFFF"/>
                </a:solidFill>
                <a:latin typeface="Computer Says No" panose="020B0604020202020204" charset="0"/>
                <a:cs typeface="Computer Says No" panose="020B0604020202020204" charset="0"/>
              </a:rPr>
              <a:t>, sous la supervision de la </a:t>
            </a:r>
            <a:r>
              <a:rPr lang="en-US" sz="4000" dirty="0" err="1">
                <a:solidFill>
                  <a:srgbClr val="FFFFFF"/>
                </a:solidFill>
                <a:latin typeface="Computer Says No" panose="020B0604020202020204" charset="0"/>
                <a:cs typeface="Computer Says No" panose="020B0604020202020204" charset="0"/>
              </a:rPr>
              <a:t>responsable</a:t>
            </a:r>
            <a:r>
              <a:rPr lang="en-US" sz="4000" dirty="0">
                <a:solidFill>
                  <a:srgbClr val="FFFFFF"/>
                </a:solidFill>
                <a:latin typeface="Computer Says No" panose="020B0604020202020204" charset="0"/>
                <a:cs typeface="Computer Says No" panose="020B0604020202020204" charset="0"/>
              </a:rPr>
              <a:t> du module, </a:t>
            </a:r>
            <a:r>
              <a:rPr lang="en-US" sz="4000" dirty="0" err="1">
                <a:solidFill>
                  <a:srgbClr val="FFFFFF"/>
                </a:solidFill>
                <a:latin typeface="Computer Says No" panose="020B0604020202020204" charset="0"/>
                <a:cs typeface="Computer Says No" panose="020B0604020202020204" charset="0"/>
              </a:rPr>
              <a:t>Mme</a:t>
            </a:r>
            <a:r>
              <a:rPr lang="en-US" sz="4000" dirty="0">
                <a:solidFill>
                  <a:srgbClr val="FFFFFF"/>
                </a:solidFill>
                <a:latin typeface="Computer Says No" panose="020B0604020202020204" charset="0"/>
                <a:cs typeface="Computer Says No" panose="020B0604020202020204" charset="0"/>
              </a:rPr>
              <a:t> </a:t>
            </a:r>
            <a:r>
              <a:rPr lang="en-US" sz="4000" dirty="0" err="1">
                <a:solidFill>
                  <a:srgbClr val="FFFFFF"/>
                </a:solidFill>
                <a:latin typeface="Computer Says No" panose="020B0604020202020204" charset="0"/>
                <a:cs typeface="Computer Says No" panose="020B0604020202020204" charset="0"/>
              </a:rPr>
              <a:t>Rachida</a:t>
            </a:r>
            <a:r>
              <a:rPr lang="en-US" sz="4000" dirty="0">
                <a:solidFill>
                  <a:srgbClr val="FFFFFF"/>
                </a:solidFill>
                <a:latin typeface="Computer Says No" panose="020B0604020202020204" charset="0"/>
                <a:cs typeface="Computer Says No" panose="020B0604020202020204" charset="0"/>
              </a:rPr>
              <a:t> </a:t>
            </a:r>
            <a:r>
              <a:rPr lang="en-US" sz="4000" dirty="0" err="1">
                <a:solidFill>
                  <a:srgbClr val="FFFFFF"/>
                </a:solidFill>
                <a:latin typeface="Computer Says No" panose="020B0604020202020204" charset="0"/>
                <a:cs typeface="Computer Says No" panose="020B0604020202020204" charset="0"/>
              </a:rPr>
              <a:t>Hannane</a:t>
            </a:r>
            <a:r>
              <a:rPr lang="en-US" sz="4000" dirty="0">
                <a:solidFill>
                  <a:srgbClr val="FFFFFF"/>
                </a:solidFill>
                <a:latin typeface="Computer Says No" panose="020B0604020202020204" charset="0"/>
                <a:cs typeface="Computer Says No" panose="020B0604020202020204" charset="0"/>
              </a:rPr>
              <a:t>. Ce </a:t>
            </a:r>
            <a:r>
              <a:rPr lang="en-US" sz="4000" dirty="0" err="1">
                <a:solidFill>
                  <a:srgbClr val="FFFFFF"/>
                </a:solidFill>
                <a:latin typeface="Computer Says No" panose="020B0604020202020204" charset="0"/>
                <a:cs typeface="Computer Says No" panose="020B0604020202020204" charset="0"/>
              </a:rPr>
              <a:t>projet</a:t>
            </a:r>
            <a:r>
              <a:rPr lang="en-US" sz="4000" dirty="0">
                <a:solidFill>
                  <a:srgbClr val="FFFFFF"/>
                </a:solidFill>
                <a:latin typeface="Computer Says No" panose="020B0604020202020204" charset="0"/>
                <a:cs typeface="Computer Says No" panose="020B0604020202020204" charset="0"/>
              </a:rPr>
              <a:t> vise à </a:t>
            </a:r>
            <a:r>
              <a:rPr lang="en-US" sz="4000" dirty="0" err="1">
                <a:solidFill>
                  <a:srgbClr val="FFFFFF"/>
                </a:solidFill>
                <a:latin typeface="Computer Says No" panose="020B0604020202020204" charset="0"/>
                <a:cs typeface="Computer Says No" panose="020B0604020202020204" charset="0"/>
              </a:rPr>
              <a:t>fournir</a:t>
            </a:r>
            <a:r>
              <a:rPr lang="en-US" sz="4000" dirty="0">
                <a:solidFill>
                  <a:srgbClr val="FFFFFF"/>
                </a:solidFill>
                <a:latin typeface="Computer Says No" panose="020B0604020202020204" charset="0"/>
                <a:cs typeface="Computer Says No" panose="020B0604020202020204" charset="0"/>
              </a:rPr>
              <a:t> </a:t>
            </a:r>
            <a:r>
              <a:rPr lang="en-US" sz="4000" dirty="0" err="1">
                <a:solidFill>
                  <a:srgbClr val="FFFFFF"/>
                </a:solidFill>
                <a:latin typeface="Computer Says No" panose="020B0604020202020204" charset="0"/>
                <a:cs typeface="Computer Says No" panose="020B0604020202020204" charset="0"/>
              </a:rPr>
              <a:t>une</a:t>
            </a:r>
            <a:r>
              <a:rPr lang="en-US" sz="4000" dirty="0">
                <a:solidFill>
                  <a:srgbClr val="FFFFFF"/>
                </a:solidFill>
                <a:latin typeface="Computer Says No" panose="020B0604020202020204" charset="0"/>
                <a:cs typeface="Computer Says No" panose="020B0604020202020204" charset="0"/>
              </a:rPr>
              <a:t> </a:t>
            </a:r>
            <a:r>
              <a:rPr lang="en-US" sz="4000" dirty="0" err="1">
                <a:solidFill>
                  <a:srgbClr val="FFFFFF"/>
                </a:solidFill>
                <a:latin typeface="Computer Says No" panose="020B0604020202020204" charset="0"/>
                <a:cs typeface="Computer Says No" panose="020B0604020202020204" charset="0"/>
              </a:rPr>
              <a:t>plateforme</a:t>
            </a:r>
            <a:r>
              <a:rPr lang="en-US" sz="4000" dirty="0">
                <a:solidFill>
                  <a:srgbClr val="FFFFFF"/>
                </a:solidFill>
                <a:latin typeface="Computer Says No" panose="020B0604020202020204" charset="0"/>
                <a:cs typeface="Computer Says No" panose="020B0604020202020204" charset="0"/>
              </a:rPr>
              <a:t> de </a:t>
            </a:r>
            <a:r>
              <a:rPr lang="en-US" sz="4000" dirty="0" err="1">
                <a:solidFill>
                  <a:srgbClr val="FFFFFF"/>
                </a:solidFill>
                <a:latin typeface="Computer Says No" panose="020B0604020202020204" charset="0"/>
                <a:cs typeface="Computer Says No" panose="020B0604020202020204" charset="0"/>
              </a:rPr>
              <a:t>gestion</a:t>
            </a:r>
            <a:r>
              <a:rPr lang="en-US" sz="4000" dirty="0">
                <a:solidFill>
                  <a:srgbClr val="FFFFFF"/>
                </a:solidFill>
                <a:latin typeface="Computer Says No" panose="020B0604020202020204" charset="0"/>
                <a:cs typeface="Computer Says No" panose="020B0604020202020204" charset="0"/>
              </a:rPr>
              <a:t> des </a:t>
            </a:r>
            <a:r>
              <a:rPr lang="en-US" sz="4000" dirty="0" err="1">
                <a:solidFill>
                  <a:srgbClr val="FFFFFF"/>
                </a:solidFill>
                <a:latin typeface="Computer Says No" panose="020B0604020202020204" charset="0"/>
                <a:cs typeface="Computer Says No" panose="020B0604020202020204" charset="0"/>
              </a:rPr>
              <a:t>étudiants</a:t>
            </a:r>
            <a:r>
              <a:rPr lang="en-US" sz="4000" dirty="0">
                <a:solidFill>
                  <a:srgbClr val="FFFFFF"/>
                </a:solidFill>
                <a:latin typeface="Computer Says No" panose="020B0604020202020204" charset="0"/>
                <a:cs typeface="Computer Says No" panose="020B0604020202020204" charset="0"/>
              </a:rPr>
              <a:t> pour les </a:t>
            </a:r>
            <a:r>
              <a:rPr lang="en-US" sz="4000" dirty="0" err="1">
                <a:solidFill>
                  <a:srgbClr val="FFFFFF"/>
                </a:solidFill>
                <a:latin typeface="Computer Says No" panose="020B0604020202020204" charset="0"/>
                <a:cs typeface="Computer Says No" panose="020B0604020202020204" charset="0"/>
              </a:rPr>
              <a:t>établissements</a:t>
            </a:r>
            <a:r>
              <a:rPr lang="en-US" sz="4000" dirty="0">
                <a:solidFill>
                  <a:srgbClr val="FFFFFF"/>
                </a:solidFill>
                <a:latin typeface="Computer Says No" panose="020B0604020202020204" charset="0"/>
                <a:cs typeface="Computer Says No" panose="020B0604020202020204" charset="0"/>
              </a:rPr>
              <a:t> </a:t>
            </a:r>
            <a:r>
              <a:rPr lang="en-US" sz="4000" dirty="0" err="1">
                <a:solidFill>
                  <a:srgbClr val="FFFFFF"/>
                </a:solidFill>
                <a:latin typeface="Computer Says No" panose="020B0604020202020204" charset="0"/>
                <a:cs typeface="Computer Says No" panose="020B0604020202020204" charset="0"/>
              </a:rPr>
              <a:t>scolaires</a:t>
            </a:r>
            <a:r>
              <a:rPr lang="en-US" sz="4000" dirty="0">
                <a:solidFill>
                  <a:srgbClr val="FFFFFF"/>
                </a:solidFill>
                <a:latin typeface="Computer Says No" panose="020B0604020202020204" charset="0"/>
                <a:cs typeface="Computer Says No" panose="020B0604020202020204" charset="0"/>
              </a:rPr>
              <a:t>, </a:t>
            </a:r>
            <a:r>
              <a:rPr lang="en-US" sz="4000" dirty="0" err="1">
                <a:solidFill>
                  <a:srgbClr val="FFFFFF"/>
                </a:solidFill>
                <a:latin typeface="Computer Says No" panose="020B0604020202020204" charset="0"/>
                <a:cs typeface="Computer Says No" panose="020B0604020202020204" charset="0"/>
              </a:rPr>
              <a:t>offrant</a:t>
            </a:r>
            <a:r>
              <a:rPr lang="en-US" sz="4000" dirty="0">
                <a:solidFill>
                  <a:srgbClr val="FFFFFF"/>
                </a:solidFill>
                <a:latin typeface="Computer Says No" panose="020B0604020202020204" charset="0"/>
                <a:cs typeface="Computer Says No" panose="020B0604020202020204" charset="0"/>
              </a:rPr>
              <a:t> </a:t>
            </a:r>
            <a:r>
              <a:rPr lang="en-US" sz="4000" dirty="0" err="1">
                <a:solidFill>
                  <a:srgbClr val="FFFFFF"/>
                </a:solidFill>
                <a:latin typeface="Computer Says No" panose="020B0604020202020204" charset="0"/>
                <a:cs typeface="Computer Says No" panose="020B0604020202020204" charset="0"/>
              </a:rPr>
              <a:t>une</a:t>
            </a:r>
            <a:r>
              <a:rPr lang="en-US" sz="4000" dirty="0">
                <a:solidFill>
                  <a:srgbClr val="FFFFFF"/>
                </a:solidFill>
                <a:latin typeface="Computer Says No" panose="020B0604020202020204" charset="0"/>
                <a:cs typeface="Computer Says No" panose="020B0604020202020204" charset="0"/>
              </a:rPr>
              <a:t> </a:t>
            </a:r>
            <a:r>
              <a:rPr lang="en-US" sz="4000" dirty="0" err="1">
                <a:solidFill>
                  <a:srgbClr val="FFFFFF"/>
                </a:solidFill>
                <a:latin typeface="Computer Says No" panose="020B0604020202020204" charset="0"/>
                <a:cs typeface="Computer Says No" panose="020B0604020202020204" charset="0"/>
              </a:rPr>
              <a:t>gamme</a:t>
            </a:r>
            <a:r>
              <a:rPr lang="en-US" sz="4000" dirty="0">
                <a:solidFill>
                  <a:srgbClr val="FFFFFF"/>
                </a:solidFill>
                <a:latin typeface="Computer Says No" panose="020B0604020202020204" charset="0"/>
                <a:cs typeface="Computer Says No" panose="020B0604020202020204" charset="0"/>
              </a:rPr>
              <a:t> de </a:t>
            </a:r>
            <a:r>
              <a:rPr lang="en-US" sz="4000" dirty="0" err="1">
                <a:solidFill>
                  <a:srgbClr val="FFFFFF"/>
                </a:solidFill>
                <a:latin typeface="Computer Says No" panose="020B0604020202020204" charset="0"/>
                <a:cs typeface="Computer Says No" panose="020B0604020202020204" charset="0"/>
              </a:rPr>
              <a:t>fonctionnalités</a:t>
            </a:r>
            <a:r>
              <a:rPr lang="en-US" sz="4000" dirty="0">
                <a:solidFill>
                  <a:srgbClr val="FFFFFF"/>
                </a:solidFill>
                <a:latin typeface="Computer Says No" panose="020B0604020202020204" charset="0"/>
                <a:cs typeface="Computer Says No" panose="020B0604020202020204" charset="0"/>
              </a:rPr>
              <a:t> pour simplifier et </a:t>
            </a:r>
            <a:r>
              <a:rPr lang="en-US" sz="4000" dirty="0" err="1">
                <a:solidFill>
                  <a:srgbClr val="FFFFFF"/>
                </a:solidFill>
                <a:latin typeface="Computer Says No" panose="020B0604020202020204" charset="0"/>
                <a:cs typeface="Computer Says No" panose="020B0604020202020204" charset="0"/>
              </a:rPr>
              <a:t>rationaliser</a:t>
            </a:r>
            <a:r>
              <a:rPr lang="en-US" sz="4000" dirty="0">
                <a:solidFill>
                  <a:srgbClr val="FFFFFF"/>
                </a:solidFill>
                <a:latin typeface="Computer Says No" panose="020B0604020202020204" charset="0"/>
                <a:cs typeface="Computer Says No" panose="020B0604020202020204" charset="0"/>
              </a:rPr>
              <a:t> les </a:t>
            </a:r>
            <a:r>
              <a:rPr lang="en-US" sz="4000" dirty="0" err="1">
                <a:solidFill>
                  <a:srgbClr val="FFFFFF"/>
                </a:solidFill>
                <a:latin typeface="Computer Says No" panose="020B0604020202020204" charset="0"/>
                <a:cs typeface="Computer Says No" panose="020B0604020202020204" charset="0"/>
              </a:rPr>
              <a:t>processus</a:t>
            </a:r>
            <a:r>
              <a:rPr lang="en-US" sz="4000" dirty="0">
                <a:solidFill>
                  <a:srgbClr val="FFFFFF"/>
                </a:solidFill>
                <a:latin typeface="Computer Says No" panose="020B0604020202020204" charset="0"/>
                <a:cs typeface="Computer Says No" panose="020B0604020202020204" charset="0"/>
              </a:rPr>
              <a:t> </a:t>
            </a:r>
            <a:r>
              <a:rPr lang="en-US" sz="4000" dirty="0" err="1">
                <a:solidFill>
                  <a:srgbClr val="FFFFFF"/>
                </a:solidFill>
                <a:latin typeface="Computer Says No" panose="020B0604020202020204" charset="0"/>
                <a:cs typeface="Computer Says No" panose="020B0604020202020204" charset="0"/>
              </a:rPr>
              <a:t>administratifs</a:t>
            </a:r>
            <a:r>
              <a:rPr lang="en-US" sz="4000" dirty="0">
                <a:solidFill>
                  <a:srgbClr val="FFFFFF"/>
                </a:solidFill>
                <a:latin typeface="Computer Says No" panose="020B0604020202020204" charset="0"/>
                <a:cs typeface="Computer Says No" panose="020B0604020202020204" charset="0"/>
              </a:rPr>
              <a:t> </a:t>
            </a:r>
            <a:r>
              <a:rPr lang="en-US" sz="4000" dirty="0" err="1">
                <a:solidFill>
                  <a:srgbClr val="FFFFFF"/>
                </a:solidFill>
                <a:latin typeface="Computer Says No" panose="020B0604020202020204" charset="0"/>
                <a:cs typeface="Computer Says No" panose="020B0604020202020204" charset="0"/>
              </a:rPr>
              <a:t>liés</a:t>
            </a:r>
            <a:r>
              <a:rPr lang="en-US" sz="4000" dirty="0">
                <a:solidFill>
                  <a:srgbClr val="FFFFFF"/>
                </a:solidFill>
                <a:latin typeface="Computer Says No" panose="020B0604020202020204" charset="0"/>
                <a:cs typeface="Computer Says No" panose="020B0604020202020204" charset="0"/>
              </a:rPr>
              <a:t> à la </a:t>
            </a:r>
            <a:r>
              <a:rPr lang="en-US" sz="4000" dirty="0" err="1">
                <a:solidFill>
                  <a:srgbClr val="FFFFFF"/>
                </a:solidFill>
                <a:latin typeface="Computer Says No" panose="020B0604020202020204" charset="0"/>
                <a:cs typeface="Computer Says No" panose="020B0604020202020204" charset="0"/>
              </a:rPr>
              <a:t>gestion</a:t>
            </a:r>
            <a:r>
              <a:rPr lang="en-US" sz="4000" dirty="0">
                <a:solidFill>
                  <a:srgbClr val="FFFFFF"/>
                </a:solidFill>
                <a:latin typeface="Computer Says No" panose="020B0604020202020204" charset="0"/>
                <a:cs typeface="Computer Says No" panose="020B0604020202020204" charset="0"/>
              </a:rPr>
              <a:t> des </a:t>
            </a:r>
            <a:r>
              <a:rPr lang="en-US" sz="4000" dirty="0" err="1">
                <a:solidFill>
                  <a:srgbClr val="FFFFFF"/>
                </a:solidFill>
                <a:latin typeface="Computer Says No" panose="020B0604020202020204" charset="0"/>
                <a:cs typeface="Computer Says No" panose="020B0604020202020204" charset="0"/>
              </a:rPr>
              <a:t>étudiants</a:t>
            </a:r>
            <a:r>
              <a:rPr lang="en-US" sz="4000" dirty="0">
                <a:solidFill>
                  <a:srgbClr val="FFFFFF"/>
                </a:solidFill>
                <a:latin typeface="Computer Says No" panose="020B0604020202020204" charset="0"/>
                <a:cs typeface="Computer Says No" panose="020B0604020202020204" charset="0"/>
              </a:rPr>
              <a:t>. </a:t>
            </a:r>
          </a:p>
        </p:txBody>
      </p:sp>
      <p:sp>
        <p:nvSpPr>
          <p:cNvPr id="5" name="AutoShape 5"/>
          <p:cNvSpPr/>
          <p:nvPr/>
        </p:nvSpPr>
        <p:spPr>
          <a:xfrm flipV="1">
            <a:off x="1028857" y="8739007"/>
            <a:ext cx="6920742" cy="19050"/>
          </a:xfrm>
          <a:prstGeom prst="line">
            <a:avLst/>
          </a:prstGeom>
          <a:ln w="38100" cap="flat">
            <a:solidFill>
              <a:srgbClr val="FFFFFF"/>
            </a:solidFill>
            <a:prstDash val="solid"/>
            <a:headEnd type="none" w="sm" len="sm"/>
            <a:tailEnd type="none" w="sm" len="sm"/>
          </a:ln>
        </p:spPr>
      </p:sp>
      <p:sp>
        <p:nvSpPr>
          <p:cNvPr id="6" name="AutoShape 6"/>
          <p:cNvSpPr/>
          <p:nvPr/>
        </p:nvSpPr>
        <p:spPr>
          <a:xfrm flipV="1">
            <a:off x="1028805" y="3946266"/>
            <a:ext cx="6920742" cy="19050"/>
          </a:xfrm>
          <a:prstGeom prst="line">
            <a:avLst/>
          </a:prstGeom>
          <a:ln w="38100" cap="flat">
            <a:solidFill>
              <a:srgbClr val="FFFFFF"/>
            </a:solidFill>
            <a:prstDash val="solid"/>
            <a:headEnd type="none" w="sm" len="sm"/>
            <a:tailEnd type="none" w="sm" len="sm"/>
          </a:ln>
        </p:spPr>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325317" y="2669395"/>
            <a:ext cx="7556337" cy="6050008"/>
          </a:xfrm>
          <a:custGeom>
            <a:avLst/>
            <a:gdLst/>
            <a:ahLst/>
            <a:cxnLst/>
            <a:rect l="l" t="t" r="r" b="b"/>
            <a:pathLst>
              <a:path w="7556337" h="6050008">
                <a:moveTo>
                  <a:pt x="0" y="0"/>
                </a:moveTo>
                <a:lnTo>
                  <a:pt x="7556337" y="0"/>
                </a:lnTo>
                <a:lnTo>
                  <a:pt x="7556337" y="6050008"/>
                </a:lnTo>
                <a:lnTo>
                  <a:pt x="0" y="6050008"/>
                </a:lnTo>
                <a:lnTo>
                  <a:pt x="0" y="0"/>
                </a:lnTo>
                <a:close/>
              </a:path>
            </a:pathLst>
          </a:custGeom>
          <a:blipFill>
            <a:blip r:embed="rId2"/>
            <a:stretch>
              <a:fillRect/>
            </a:stretch>
          </a:blipFill>
        </p:spPr>
      </p:sp>
      <p:sp>
        <p:nvSpPr>
          <p:cNvPr id="3" name="Freeform 3"/>
          <p:cNvSpPr/>
          <p:nvPr/>
        </p:nvSpPr>
        <p:spPr>
          <a:xfrm>
            <a:off x="14918262" y="342901"/>
            <a:ext cx="3076547" cy="2590800"/>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3"/>
            <a:stretch>
              <a:fillRect/>
            </a:stretch>
          </a:blipFill>
        </p:spPr>
      </p:sp>
      <p:sp>
        <p:nvSpPr>
          <p:cNvPr id="4" name="TextBox 4"/>
          <p:cNvSpPr txBox="1"/>
          <p:nvPr/>
        </p:nvSpPr>
        <p:spPr>
          <a:xfrm>
            <a:off x="1203312" y="562989"/>
            <a:ext cx="14766525" cy="2103140"/>
          </a:xfrm>
          <a:prstGeom prst="rect">
            <a:avLst/>
          </a:prstGeom>
        </p:spPr>
        <p:txBody>
          <a:bodyPr lIns="0" tIns="0" rIns="0" bIns="0" rtlCol="0" anchor="t">
            <a:spAutoFit/>
          </a:bodyPr>
          <a:lstStyle/>
          <a:p>
            <a:pPr algn="just">
              <a:lnSpc>
                <a:spcPts val="8235"/>
              </a:lnSpc>
            </a:pPr>
            <a:r>
              <a:rPr lang="en-US" sz="11438" dirty="0">
                <a:solidFill>
                  <a:schemeClr val="bg1"/>
                </a:solidFill>
                <a:latin typeface="Computer Says No"/>
              </a:rPr>
              <a:t>FONCTIONNALITÉS PRINCIPALES :</a:t>
            </a:r>
          </a:p>
          <a:p>
            <a:pPr marL="0" lvl="0" indent="0" algn="just">
              <a:lnSpc>
                <a:spcPts val="8235"/>
              </a:lnSpc>
              <a:spcBef>
                <a:spcPct val="0"/>
              </a:spcBef>
            </a:pPr>
            <a:endParaRPr lang="en-US" sz="11438" dirty="0">
              <a:solidFill>
                <a:srgbClr val="6866E1"/>
              </a:solidFill>
              <a:latin typeface="Computer Says No"/>
            </a:endParaRPr>
          </a:p>
        </p:txBody>
      </p:sp>
      <p:sp>
        <p:nvSpPr>
          <p:cNvPr id="5" name="TextBox 5"/>
          <p:cNvSpPr txBox="1"/>
          <p:nvPr/>
        </p:nvSpPr>
        <p:spPr>
          <a:xfrm>
            <a:off x="8586574" y="3306174"/>
            <a:ext cx="8919237" cy="6585483"/>
          </a:xfrm>
          <a:prstGeom prst="rect">
            <a:avLst/>
          </a:prstGeom>
        </p:spPr>
        <p:txBody>
          <a:bodyPr lIns="0" tIns="0" rIns="0" bIns="0" rtlCol="0" anchor="t">
            <a:spAutoFit/>
          </a:bodyPr>
          <a:lstStyle/>
          <a:p>
            <a:pPr>
              <a:lnSpc>
                <a:spcPts val="6540"/>
              </a:lnSpc>
            </a:pPr>
            <a:r>
              <a:rPr lang="en-US" sz="4037" dirty="0">
                <a:solidFill>
                  <a:srgbClr val="FFFFFF"/>
                </a:solidFill>
                <a:latin typeface="Computer Says No"/>
              </a:rPr>
              <a:t>1-Ajouter un </a:t>
            </a:r>
            <a:r>
              <a:rPr lang="en-US" sz="4037" dirty="0" err="1">
                <a:solidFill>
                  <a:srgbClr val="FFFFFF"/>
                </a:solidFill>
                <a:latin typeface="Computer Says No"/>
              </a:rPr>
              <a:t>ou</a:t>
            </a:r>
            <a:r>
              <a:rPr lang="en-US" sz="4037" dirty="0">
                <a:solidFill>
                  <a:srgbClr val="FFFFFF"/>
                </a:solidFill>
                <a:latin typeface="Computer Says No"/>
              </a:rPr>
              <a:t> </a:t>
            </a:r>
            <a:r>
              <a:rPr lang="en-US" sz="4037" dirty="0" err="1">
                <a:solidFill>
                  <a:srgbClr val="FFFFFF"/>
                </a:solidFill>
                <a:latin typeface="Computer Says No"/>
              </a:rPr>
              <a:t>plusieurs</a:t>
            </a:r>
            <a:r>
              <a:rPr lang="en-US" sz="4037" dirty="0">
                <a:solidFill>
                  <a:srgbClr val="FFFFFF"/>
                </a:solidFill>
                <a:latin typeface="Computer Says No"/>
              </a:rPr>
              <a:t> </a:t>
            </a:r>
            <a:r>
              <a:rPr lang="en-US" sz="4037" dirty="0" err="1">
                <a:solidFill>
                  <a:srgbClr val="FFFFFF"/>
                </a:solidFill>
                <a:latin typeface="Computer Says No"/>
              </a:rPr>
              <a:t>étudiants</a:t>
            </a:r>
            <a:r>
              <a:rPr lang="en-US" sz="4037" dirty="0">
                <a:solidFill>
                  <a:srgbClr val="FFFFFF"/>
                </a:solidFill>
                <a:latin typeface="Computer Says No"/>
              </a:rPr>
              <a:t> avec </a:t>
            </a:r>
            <a:r>
              <a:rPr lang="en-US" sz="4037" dirty="0" err="1">
                <a:solidFill>
                  <a:srgbClr val="FFFFFF"/>
                </a:solidFill>
                <a:latin typeface="Computer Says No"/>
              </a:rPr>
              <a:t>leurs</a:t>
            </a:r>
            <a:r>
              <a:rPr lang="en-US" sz="4037" dirty="0">
                <a:solidFill>
                  <a:srgbClr val="FFFFFF"/>
                </a:solidFill>
                <a:latin typeface="Computer Says No"/>
              </a:rPr>
              <a:t> </a:t>
            </a:r>
            <a:r>
              <a:rPr lang="en-US" sz="4037" dirty="0" err="1">
                <a:solidFill>
                  <a:srgbClr val="FFFFFF"/>
                </a:solidFill>
                <a:latin typeface="Computer Says No"/>
              </a:rPr>
              <a:t>informations</a:t>
            </a:r>
            <a:r>
              <a:rPr lang="en-US" sz="4037" dirty="0">
                <a:solidFill>
                  <a:srgbClr val="FFFFFF"/>
                </a:solidFill>
                <a:latin typeface="Computer Says No"/>
              </a:rPr>
              <a:t> </a:t>
            </a:r>
            <a:r>
              <a:rPr lang="en-US" sz="4037" dirty="0" err="1">
                <a:solidFill>
                  <a:srgbClr val="FFFFFF"/>
                </a:solidFill>
                <a:latin typeface="Computer Says No"/>
              </a:rPr>
              <a:t>personnelles</a:t>
            </a:r>
            <a:r>
              <a:rPr lang="en-US" sz="4037" dirty="0">
                <a:solidFill>
                  <a:srgbClr val="FFFFFF"/>
                </a:solidFill>
                <a:latin typeface="Computer Says No"/>
              </a:rPr>
              <a:t> et </a:t>
            </a:r>
            <a:r>
              <a:rPr lang="en-US" sz="4037" dirty="0" err="1">
                <a:solidFill>
                  <a:srgbClr val="FFFFFF"/>
                </a:solidFill>
                <a:latin typeface="Computer Says No"/>
              </a:rPr>
              <a:t>académiques</a:t>
            </a:r>
            <a:r>
              <a:rPr lang="en-US" sz="4037" dirty="0">
                <a:solidFill>
                  <a:srgbClr val="FFFFFF"/>
                </a:solidFill>
                <a:latin typeface="Computer Says No"/>
              </a:rPr>
              <a:t>.</a:t>
            </a:r>
          </a:p>
          <a:p>
            <a:pPr>
              <a:lnSpc>
                <a:spcPts val="6540"/>
              </a:lnSpc>
            </a:pPr>
            <a:r>
              <a:rPr lang="en-US" sz="4037" dirty="0">
                <a:solidFill>
                  <a:srgbClr val="FFFFFF"/>
                </a:solidFill>
                <a:latin typeface="Computer Says No"/>
              </a:rPr>
              <a:t>2-Modifier les </a:t>
            </a:r>
            <a:r>
              <a:rPr lang="en-US" sz="4037" dirty="0" err="1">
                <a:solidFill>
                  <a:srgbClr val="FFFFFF"/>
                </a:solidFill>
                <a:latin typeface="Computer Says No"/>
              </a:rPr>
              <a:t>informations</a:t>
            </a:r>
            <a:r>
              <a:rPr lang="en-US" sz="4037" dirty="0">
                <a:solidFill>
                  <a:srgbClr val="FFFFFF"/>
                </a:solidFill>
                <a:latin typeface="Computer Says No"/>
              </a:rPr>
              <a:t> d'un </a:t>
            </a:r>
            <a:r>
              <a:rPr lang="en-US" sz="4037" dirty="0" err="1">
                <a:solidFill>
                  <a:srgbClr val="FFFFFF"/>
                </a:solidFill>
                <a:latin typeface="Computer Says No"/>
              </a:rPr>
              <a:t>étudiant</a:t>
            </a:r>
            <a:r>
              <a:rPr lang="en-US" sz="4037" dirty="0">
                <a:solidFill>
                  <a:srgbClr val="FFFFFF"/>
                </a:solidFill>
                <a:latin typeface="Computer Says No"/>
              </a:rPr>
              <a:t> </a:t>
            </a:r>
            <a:r>
              <a:rPr lang="en-US" sz="4037" dirty="0" err="1">
                <a:solidFill>
                  <a:srgbClr val="FFFFFF"/>
                </a:solidFill>
                <a:latin typeface="Computer Says No"/>
              </a:rPr>
              <a:t>existant</a:t>
            </a:r>
            <a:r>
              <a:rPr lang="en-US" sz="4037" dirty="0">
                <a:solidFill>
                  <a:srgbClr val="FFFFFF"/>
                </a:solidFill>
                <a:latin typeface="Computer Says No"/>
              </a:rPr>
              <a:t>.</a:t>
            </a:r>
          </a:p>
          <a:p>
            <a:pPr>
              <a:lnSpc>
                <a:spcPts val="6540"/>
              </a:lnSpc>
            </a:pPr>
            <a:r>
              <a:rPr lang="en-US" sz="4037" dirty="0">
                <a:solidFill>
                  <a:srgbClr val="FFFFFF"/>
                </a:solidFill>
                <a:latin typeface="Computer Says No"/>
              </a:rPr>
              <a:t>3-Consulter .</a:t>
            </a:r>
          </a:p>
          <a:p>
            <a:pPr>
              <a:lnSpc>
                <a:spcPts val="6540"/>
              </a:lnSpc>
            </a:pPr>
            <a:r>
              <a:rPr lang="en-US" sz="4037" dirty="0">
                <a:solidFill>
                  <a:srgbClr val="FFFFFF"/>
                </a:solidFill>
                <a:latin typeface="Computer Says No"/>
              </a:rPr>
              <a:t>4-Trier .</a:t>
            </a:r>
          </a:p>
          <a:p>
            <a:pPr>
              <a:lnSpc>
                <a:spcPts val="6540"/>
              </a:lnSpc>
            </a:pPr>
            <a:r>
              <a:rPr lang="en-US" sz="4037" dirty="0">
                <a:solidFill>
                  <a:srgbClr val="FFFFFF"/>
                </a:solidFill>
                <a:latin typeface="Computer Says No"/>
              </a:rPr>
              <a:t>5-Rechercher .</a:t>
            </a:r>
          </a:p>
          <a:p>
            <a:pPr>
              <a:lnSpc>
                <a:spcPts val="6540"/>
              </a:lnSpc>
            </a:pPr>
            <a:r>
              <a:rPr lang="en-US" sz="4037" dirty="0">
                <a:solidFill>
                  <a:srgbClr val="FFFFFF"/>
                </a:solidFill>
                <a:latin typeface="Computer Says No"/>
              </a:rPr>
              <a:t>6-Supprimer un </a:t>
            </a:r>
            <a:r>
              <a:rPr lang="en-US" sz="4037" dirty="0" err="1">
                <a:solidFill>
                  <a:srgbClr val="FFFFFF"/>
                </a:solidFill>
                <a:latin typeface="Computer Says No"/>
              </a:rPr>
              <a:t>étudiant</a:t>
            </a:r>
            <a:r>
              <a:rPr lang="en-US" sz="4037" dirty="0">
                <a:solidFill>
                  <a:srgbClr val="FFFFFF"/>
                </a:solidFill>
                <a:latin typeface="Computer Says No"/>
              </a:rPr>
              <a:t> par son </a:t>
            </a:r>
            <a:r>
              <a:rPr lang="en-US" sz="4037" dirty="0" err="1">
                <a:solidFill>
                  <a:srgbClr val="FFFFFF"/>
                </a:solidFill>
                <a:latin typeface="Computer Says No"/>
              </a:rPr>
              <a:t>numéro</a:t>
            </a:r>
            <a:r>
              <a:rPr lang="en-US" sz="4037" dirty="0">
                <a:solidFill>
                  <a:srgbClr val="FFFFFF"/>
                </a:solidFill>
                <a:latin typeface="Computer Says No"/>
              </a:rPr>
              <a:t> </a:t>
            </a:r>
            <a:r>
              <a:rPr lang="en-US" sz="4037" dirty="0" err="1">
                <a:solidFill>
                  <a:srgbClr val="FFFFFF"/>
                </a:solidFill>
                <a:latin typeface="Computer Says No"/>
              </a:rPr>
              <a:t>d'Apogée</a:t>
            </a:r>
            <a:r>
              <a:rPr lang="en-US" sz="4037" dirty="0">
                <a:solidFill>
                  <a:srgbClr val="FFFFFF"/>
                </a:solidFill>
                <a:latin typeface="Computer Says No"/>
              </a:rPr>
              <a:t>.</a:t>
            </a:r>
          </a:p>
          <a:p>
            <a:pPr>
              <a:lnSpc>
                <a:spcPts val="6540"/>
              </a:lnSpc>
            </a:pPr>
            <a:r>
              <a:rPr lang="en-US" sz="4037" dirty="0">
                <a:solidFill>
                  <a:srgbClr val="FFFFFF"/>
                </a:solidFill>
                <a:latin typeface="Computer Says No"/>
              </a:rPr>
              <a:t>7-Authentification </a:t>
            </a:r>
            <a:r>
              <a:rPr lang="en-US" sz="4037" dirty="0" err="1">
                <a:solidFill>
                  <a:srgbClr val="FFFFFF"/>
                </a:solidFill>
                <a:latin typeface="Computer Says No"/>
              </a:rPr>
              <a:t>requise</a:t>
            </a:r>
            <a:r>
              <a:rPr lang="en-US" sz="4037" dirty="0">
                <a:solidFill>
                  <a:srgbClr val="FFFFFF"/>
                </a:solidFill>
                <a:latin typeface="Computer Says No"/>
              </a:rPr>
              <a:t> pour </a:t>
            </a:r>
            <a:r>
              <a:rPr lang="en-US" sz="4037" dirty="0" err="1">
                <a:solidFill>
                  <a:srgbClr val="FFFFFF"/>
                </a:solidFill>
                <a:latin typeface="Computer Says No"/>
              </a:rPr>
              <a:t>accéder</a:t>
            </a:r>
            <a:r>
              <a:rPr lang="en-US" sz="4037" dirty="0">
                <a:solidFill>
                  <a:srgbClr val="FFFFFF"/>
                </a:solidFill>
                <a:latin typeface="Computer Says No"/>
              </a:rPr>
              <a:t> au </a:t>
            </a:r>
            <a:r>
              <a:rPr lang="en-US" sz="4037" dirty="0" err="1">
                <a:solidFill>
                  <a:srgbClr val="FFFFFF"/>
                </a:solidFill>
                <a:latin typeface="Computer Says No"/>
              </a:rPr>
              <a:t>programme</a:t>
            </a:r>
            <a:r>
              <a:rPr lang="en-US" sz="4037" dirty="0">
                <a:solidFill>
                  <a:srgbClr val="FFFFFF"/>
                </a:solidFill>
                <a:latin typeface="Computer Says No"/>
              </a:rPr>
              <a:t>.</a:t>
            </a:r>
          </a:p>
        </p:txBody>
      </p:sp>
      <p:grpSp>
        <p:nvGrpSpPr>
          <p:cNvPr id="6" name="Group 6"/>
          <p:cNvGrpSpPr/>
          <p:nvPr/>
        </p:nvGrpSpPr>
        <p:grpSpPr>
          <a:xfrm>
            <a:off x="8097577" y="3231349"/>
            <a:ext cx="9897232" cy="6906583"/>
            <a:chOff x="0" y="0"/>
            <a:chExt cx="13196309" cy="9208777"/>
          </a:xfrm>
        </p:grpSpPr>
        <p:sp>
          <p:nvSpPr>
            <p:cNvPr id="7" name="AutoShape 7"/>
            <p:cNvSpPr/>
            <p:nvPr/>
          </p:nvSpPr>
          <p:spPr>
            <a:xfrm flipV="1">
              <a:off x="25400" y="0"/>
              <a:ext cx="0" cy="9208777"/>
            </a:xfrm>
            <a:prstGeom prst="line">
              <a:avLst/>
            </a:prstGeom>
            <a:ln w="50800" cap="flat">
              <a:solidFill>
                <a:srgbClr val="FFFFFF"/>
              </a:solidFill>
              <a:prstDash val="solid"/>
              <a:headEnd type="none" w="sm" len="sm"/>
              <a:tailEnd type="none" w="sm" len="sm"/>
            </a:ln>
          </p:spPr>
        </p:sp>
        <p:sp>
          <p:nvSpPr>
            <p:cNvPr id="8" name="AutoShape 8"/>
            <p:cNvSpPr/>
            <p:nvPr/>
          </p:nvSpPr>
          <p:spPr>
            <a:xfrm>
              <a:off x="0" y="9173735"/>
              <a:ext cx="13196309" cy="0"/>
            </a:xfrm>
            <a:prstGeom prst="line">
              <a:avLst/>
            </a:prstGeom>
            <a:ln w="50800" cap="flat">
              <a:solidFill>
                <a:srgbClr val="FFFFFF"/>
              </a:solidFill>
              <a:prstDash val="solid"/>
              <a:headEnd type="none" w="sm" len="sm"/>
              <a:tailEnd type="none" w="sm" len="sm"/>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910927" y="4491955"/>
            <a:ext cx="7415864"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3" name="Freeform 3"/>
          <p:cNvSpPr/>
          <p:nvPr/>
        </p:nvSpPr>
        <p:spPr>
          <a:xfrm rot="-5400000">
            <a:off x="5774501" y="4491954"/>
            <a:ext cx="7415864"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rot="-5400000">
            <a:off x="10511318" y="4491955"/>
            <a:ext cx="7415864"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15392400" y="0"/>
            <a:ext cx="2547934" cy="2940654"/>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5"/>
            <a:stretch>
              <a:fillRect/>
            </a:stretch>
          </a:blipFill>
        </p:spPr>
      </p:sp>
      <p:sp>
        <p:nvSpPr>
          <p:cNvPr id="6" name="Freeform 6"/>
          <p:cNvSpPr/>
          <p:nvPr/>
        </p:nvSpPr>
        <p:spPr>
          <a:xfrm>
            <a:off x="-3629" y="-204467"/>
            <a:ext cx="3743641" cy="281356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6"/>
            <a:stretch>
              <a:fillRect/>
            </a:stretch>
          </a:blipFill>
        </p:spPr>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7"/>
            <a:stretch>
              <a:fillRect/>
            </a:stretch>
          </a:blipFill>
        </p:spPr>
      </p:sp>
      <p:sp>
        <p:nvSpPr>
          <p:cNvPr id="8" name="Freeform 8"/>
          <p:cNvSpPr/>
          <p:nvPr/>
        </p:nvSpPr>
        <p:spPr>
          <a:xfrm rot="-1072226">
            <a:off x="529042" y="6416238"/>
            <a:ext cx="1282116" cy="2983777"/>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8"/>
            <a:stretch>
              <a:fillRect/>
            </a:stretch>
          </a:blipFill>
        </p:spPr>
      </p:sp>
      <p:sp>
        <p:nvSpPr>
          <p:cNvPr id="9" name="Freeform 9"/>
          <p:cNvSpPr/>
          <p:nvPr/>
        </p:nvSpPr>
        <p:spPr>
          <a:xfrm>
            <a:off x="8751698" y="3335594"/>
            <a:ext cx="1461470" cy="1849961"/>
          </a:xfrm>
          <a:custGeom>
            <a:avLst/>
            <a:gdLst/>
            <a:ahLst/>
            <a:cxnLst/>
            <a:rect l="l" t="t" r="r" b="b"/>
            <a:pathLst>
              <a:path w="1461470" h="1849961">
                <a:moveTo>
                  <a:pt x="0" y="0"/>
                </a:moveTo>
                <a:lnTo>
                  <a:pt x="1461469" y="0"/>
                </a:lnTo>
                <a:lnTo>
                  <a:pt x="1461469" y="1849961"/>
                </a:lnTo>
                <a:lnTo>
                  <a:pt x="0" y="1849961"/>
                </a:lnTo>
                <a:lnTo>
                  <a:pt x="0" y="0"/>
                </a:lnTo>
                <a:close/>
              </a:path>
            </a:pathLst>
          </a:custGeom>
          <a:blipFill>
            <a:blip r:embed="rId9"/>
            <a:stretch>
              <a:fillRect/>
            </a:stretch>
          </a:blipFill>
        </p:spPr>
      </p:sp>
      <p:sp>
        <p:nvSpPr>
          <p:cNvPr id="10" name="Freeform 10"/>
          <p:cNvSpPr/>
          <p:nvPr/>
        </p:nvSpPr>
        <p:spPr>
          <a:xfrm>
            <a:off x="3909628" y="3335594"/>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10"/>
            <a:stretch>
              <a:fillRect/>
            </a:stretch>
          </a:blipFill>
        </p:spPr>
      </p:sp>
      <p:sp>
        <p:nvSpPr>
          <p:cNvPr id="11" name="Freeform 11"/>
          <p:cNvSpPr/>
          <p:nvPr/>
        </p:nvSpPr>
        <p:spPr>
          <a:xfrm>
            <a:off x="13636471" y="3448130"/>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11"/>
            <a:stretch>
              <a:fillRect/>
            </a:stretch>
          </a:blipFill>
        </p:spPr>
      </p:sp>
      <p:sp>
        <p:nvSpPr>
          <p:cNvPr id="12" name="TextBox 12"/>
          <p:cNvSpPr txBox="1"/>
          <p:nvPr/>
        </p:nvSpPr>
        <p:spPr>
          <a:xfrm>
            <a:off x="2765065" y="1462452"/>
            <a:ext cx="11454185" cy="961802"/>
          </a:xfrm>
          <a:prstGeom prst="rect">
            <a:avLst/>
          </a:prstGeom>
        </p:spPr>
        <p:txBody>
          <a:bodyPr lIns="0" tIns="0" rIns="0" bIns="0" rtlCol="0" anchor="t">
            <a:spAutoFit/>
          </a:bodyPr>
          <a:lstStyle/>
          <a:p>
            <a:pPr marL="0" lvl="0" indent="0" algn="ctr">
              <a:lnSpc>
                <a:spcPts val="7490"/>
              </a:lnSpc>
              <a:spcBef>
                <a:spcPct val="0"/>
              </a:spcBef>
            </a:pPr>
            <a:r>
              <a:rPr lang="en-US" sz="10403" dirty="0">
                <a:solidFill>
                  <a:schemeClr val="bg1"/>
                </a:solidFill>
                <a:latin typeface="Computer Says No"/>
              </a:rPr>
              <a:t>FONCTIONS PRINCIPALES</a:t>
            </a:r>
          </a:p>
        </p:txBody>
      </p:sp>
      <p:sp>
        <p:nvSpPr>
          <p:cNvPr id="13" name="TextBox 13"/>
          <p:cNvSpPr txBox="1"/>
          <p:nvPr/>
        </p:nvSpPr>
        <p:spPr>
          <a:xfrm>
            <a:off x="2973860" y="5354848"/>
            <a:ext cx="3289996" cy="1796750"/>
          </a:xfrm>
          <a:prstGeom prst="rect">
            <a:avLst/>
          </a:prstGeom>
        </p:spPr>
        <p:txBody>
          <a:bodyPr lIns="0" tIns="0" rIns="0" bIns="0" rtlCol="0" anchor="t">
            <a:spAutoFit/>
          </a:bodyPr>
          <a:lstStyle/>
          <a:p>
            <a:pPr algn="ctr">
              <a:lnSpc>
                <a:spcPts val="4458"/>
              </a:lnSpc>
            </a:pPr>
            <a:r>
              <a:rPr lang="en-US" sz="6192" dirty="0">
                <a:solidFill>
                  <a:srgbClr val="FFFFFF"/>
                </a:solidFill>
                <a:latin typeface="Computer Says No"/>
              </a:rPr>
              <a:t>AJOUT D'ÉTUDIANTS </a:t>
            </a:r>
          </a:p>
          <a:p>
            <a:pPr marL="0" lvl="0" indent="0" algn="ctr">
              <a:lnSpc>
                <a:spcPts val="4458"/>
              </a:lnSpc>
              <a:spcBef>
                <a:spcPct val="0"/>
              </a:spcBef>
            </a:pPr>
            <a:endParaRPr lang="en-US" sz="6192" dirty="0">
              <a:solidFill>
                <a:srgbClr val="FFFFFF"/>
              </a:solidFill>
              <a:latin typeface="Computer Says No"/>
            </a:endParaRPr>
          </a:p>
        </p:txBody>
      </p:sp>
      <p:sp>
        <p:nvSpPr>
          <p:cNvPr id="14" name="TextBox 14"/>
          <p:cNvSpPr txBox="1"/>
          <p:nvPr/>
        </p:nvSpPr>
        <p:spPr>
          <a:xfrm>
            <a:off x="3186251" y="6705553"/>
            <a:ext cx="3037045" cy="3521648"/>
          </a:xfrm>
          <a:prstGeom prst="rect">
            <a:avLst/>
          </a:prstGeom>
        </p:spPr>
        <p:txBody>
          <a:bodyPr lIns="0" tIns="0" rIns="0" bIns="0" rtlCol="0" anchor="t">
            <a:spAutoFit/>
          </a:bodyPr>
          <a:lstStyle/>
          <a:p>
            <a:pPr algn="ctr">
              <a:lnSpc>
                <a:spcPts val="4707"/>
              </a:lnSpc>
            </a:pPr>
            <a:r>
              <a:rPr lang="en-US" sz="2905" dirty="0" err="1">
                <a:solidFill>
                  <a:srgbClr val="FFFFFF"/>
                </a:solidFill>
                <a:latin typeface="Computer Says No"/>
              </a:rPr>
              <a:t>Permet</a:t>
            </a:r>
            <a:r>
              <a:rPr lang="en-US" sz="2905" dirty="0">
                <a:solidFill>
                  <a:srgbClr val="FFFFFF"/>
                </a:solidFill>
                <a:latin typeface="Computer Says No"/>
              </a:rPr>
              <a:t> </a:t>
            </a:r>
            <a:r>
              <a:rPr lang="en-US" sz="2905" dirty="0" err="1">
                <a:solidFill>
                  <a:srgbClr val="FFFFFF"/>
                </a:solidFill>
                <a:latin typeface="Computer Says No"/>
              </a:rPr>
              <a:t>d'ajouter</a:t>
            </a:r>
            <a:r>
              <a:rPr lang="en-US" sz="2905" dirty="0">
                <a:solidFill>
                  <a:srgbClr val="FFFFFF"/>
                </a:solidFill>
                <a:latin typeface="Computer Says No"/>
              </a:rPr>
              <a:t> un </a:t>
            </a:r>
            <a:r>
              <a:rPr lang="en-US" sz="2905" dirty="0" err="1">
                <a:solidFill>
                  <a:srgbClr val="FFFFFF"/>
                </a:solidFill>
                <a:latin typeface="Computer Says No"/>
              </a:rPr>
              <a:t>ou</a:t>
            </a:r>
            <a:r>
              <a:rPr lang="en-US" sz="2905" dirty="0">
                <a:solidFill>
                  <a:srgbClr val="FFFFFF"/>
                </a:solidFill>
                <a:latin typeface="Computer Says No"/>
              </a:rPr>
              <a:t> </a:t>
            </a:r>
            <a:r>
              <a:rPr lang="en-US" sz="2905" dirty="0" err="1">
                <a:solidFill>
                  <a:srgbClr val="FFFFFF"/>
                </a:solidFill>
                <a:latin typeface="Computer Says No"/>
              </a:rPr>
              <a:t>plusieurs</a:t>
            </a:r>
            <a:r>
              <a:rPr lang="en-US" sz="2905" dirty="0">
                <a:solidFill>
                  <a:srgbClr val="FFFFFF"/>
                </a:solidFill>
                <a:latin typeface="Computer Says No"/>
              </a:rPr>
              <a:t> </a:t>
            </a:r>
            <a:r>
              <a:rPr lang="en-US" sz="2905" dirty="0" err="1">
                <a:solidFill>
                  <a:srgbClr val="FFFFFF"/>
                </a:solidFill>
                <a:latin typeface="Computer Says No"/>
              </a:rPr>
              <a:t>étudiants</a:t>
            </a:r>
            <a:r>
              <a:rPr lang="en-US" sz="2905" dirty="0">
                <a:solidFill>
                  <a:srgbClr val="FFFFFF"/>
                </a:solidFill>
                <a:latin typeface="Computer Says No"/>
              </a:rPr>
              <a:t> </a:t>
            </a:r>
            <a:r>
              <a:rPr lang="en-US" sz="2905" dirty="0" err="1">
                <a:solidFill>
                  <a:srgbClr val="FFFFFF"/>
                </a:solidFill>
                <a:latin typeface="Computer Says No"/>
              </a:rPr>
              <a:t>en</a:t>
            </a:r>
            <a:r>
              <a:rPr lang="en-US" sz="2905" dirty="0">
                <a:solidFill>
                  <a:srgbClr val="FFFFFF"/>
                </a:solidFill>
                <a:latin typeface="Computer Says No"/>
              </a:rPr>
              <a:t> </a:t>
            </a:r>
            <a:r>
              <a:rPr lang="en-US" sz="2905" dirty="0" err="1">
                <a:solidFill>
                  <a:srgbClr val="FFFFFF"/>
                </a:solidFill>
                <a:latin typeface="Computer Says No"/>
              </a:rPr>
              <a:t>saisissant</a:t>
            </a:r>
            <a:r>
              <a:rPr lang="en-US" sz="2905" dirty="0">
                <a:solidFill>
                  <a:srgbClr val="FFFFFF"/>
                </a:solidFill>
                <a:latin typeface="Computer Says No"/>
              </a:rPr>
              <a:t> </a:t>
            </a:r>
            <a:r>
              <a:rPr lang="en-US" sz="2905" dirty="0" err="1">
                <a:solidFill>
                  <a:srgbClr val="FFFFFF"/>
                </a:solidFill>
                <a:latin typeface="Computer Says No"/>
              </a:rPr>
              <a:t>leurs</a:t>
            </a:r>
            <a:r>
              <a:rPr lang="en-US" sz="2905" dirty="0">
                <a:solidFill>
                  <a:srgbClr val="FFFFFF"/>
                </a:solidFill>
                <a:latin typeface="Computer Says No"/>
              </a:rPr>
              <a:t> </a:t>
            </a:r>
            <a:r>
              <a:rPr lang="en-US" sz="2905" dirty="0" err="1">
                <a:solidFill>
                  <a:srgbClr val="FFFFFF"/>
                </a:solidFill>
                <a:latin typeface="Computer Says No"/>
              </a:rPr>
              <a:t>informations</a:t>
            </a:r>
            <a:r>
              <a:rPr lang="en-US" sz="2905" dirty="0">
                <a:solidFill>
                  <a:srgbClr val="FFFFFF"/>
                </a:solidFill>
                <a:latin typeface="Computer Says No"/>
              </a:rPr>
              <a:t> </a:t>
            </a:r>
            <a:r>
              <a:rPr lang="en-US" sz="2905" dirty="0" err="1">
                <a:solidFill>
                  <a:srgbClr val="FFFFFF"/>
                </a:solidFill>
                <a:latin typeface="Computer Says No"/>
              </a:rPr>
              <a:t>personnelles</a:t>
            </a:r>
            <a:r>
              <a:rPr lang="en-US" sz="2905" dirty="0">
                <a:solidFill>
                  <a:srgbClr val="FFFFFF"/>
                </a:solidFill>
                <a:latin typeface="Computer Says No"/>
              </a:rPr>
              <a:t> et </a:t>
            </a:r>
            <a:r>
              <a:rPr lang="en-US" sz="2905" dirty="0" err="1">
                <a:solidFill>
                  <a:srgbClr val="FFFFFF"/>
                </a:solidFill>
                <a:latin typeface="Computer Says No"/>
              </a:rPr>
              <a:t>académiques</a:t>
            </a:r>
            <a:r>
              <a:rPr lang="en-US" sz="2905" dirty="0">
                <a:solidFill>
                  <a:srgbClr val="FFFFFF"/>
                </a:solidFill>
                <a:latin typeface="Computer Says No"/>
              </a:rPr>
              <a:t>.</a:t>
            </a:r>
          </a:p>
          <a:p>
            <a:pPr algn="ctr">
              <a:lnSpc>
                <a:spcPts val="4707"/>
              </a:lnSpc>
            </a:pPr>
            <a:endParaRPr lang="en-US" sz="2905" dirty="0">
              <a:solidFill>
                <a:srgbClr val="FFFFFF"/>
              </a:solidFill>
              <a:latin typeface="Computer Says No"/>
            </a:endParaRPr>
          </a:p>
        </p:txBody>
      </p:sp>
      <p:sp>
        <p:nvSpPr>
          <p:cNvPr id="15" name="TextBox 15"/>
          <p:cNvSpPr txBox="1"/>
          <p:nvPr/>
        </p:nvSpPr>
        <p:spPr>
          <a:xfrm>
            <a:off x="7880835" y="5354848"/>
            <a:ext cx="3532042" cy="2473666"/>
          </a:xfrm>
          <a:prstGeom prst="rect">
            <a:avLst/>
          </a:prstGeom>
        </p:spPr>
        <p:txBody>
          <a:bodyPr lIns="0" tIns="0" rIns="0" bIns="0" rtlCol="0" anchor="t">
            <a:spAutoFit/>
          </a:bodyPr>
          <a:lstStyle/>
          <a:p>
            <a:pPr algn="ctr">
              <a:lnSpc>
                <a:spcPts val="3791"/>
              </a:lnSpc>
            </a:pPr>
            <a:r>
              <a:rPr lang="en-US" sz="5266" dirty="0">
                <a:solidFill>
                  <a:srgbClr val="FFFFFF"/>
                </a:solidFill>
                <a:latin typeface="Computer Says No"/>
              </a:rPr>
              <a:t>MODIFICATION DES INFORMATIONS D'UN ÉTUDIANT EXISTANT :</a:t>
            </a:r>
          </a:p>
          <a:p>
            <a:pPr marL="0" lvl="0" indent="0" algn="ctr">
              <a:lnSpc>
                <a:spcPts val="3791"/>
              </a:lnSpc>
              <a:spcBef>
                <a:spcPct val="0"/>
              </a:spcBef>
            </a:pPr>
            <a:endParaRPr lang="en-US" sz="5266" dirty="0">
              <a:solidFill>
                <a:srgbClr val="FFFFFF"/>
              </a:solidFill>
              <a:latin typeface="Computer Says No"/>
            </a:endParaRPr>
          </a:p>
        </p:txBody>
      </p:sp>
      <p:sp>
        <p:nvSpPr>
          <p:cNvPr id="16" name="TextBox 16"/>
          <p:cNvSpPr txBox="1"/>
          <p:nvPr/>
        </p:nvSpPr>
        <p:spPr>
          <a:xfrm>
            <a:off x="12700727" y="5354848"/>
            <a:ext cx="3289996" cy="1234775"/>
          </a:xfrm>
          <a:prstGeom prst="rect">
            <a:avLst/>
          </a:prstGeom>
        </p:spPr>
        <p:txBody>
          <a:bodyPr lIns="0" tIns="0" rIns="0" bIns="0" rtlCol="0" anchor="t">
            <a:spAutoFit/>
          </a:bodyPr>
          <a:lstStyle/>
          <a:p>
            <a:pPr marL="0" lvl="0" indent="0" algn="ctr">
              <a:lnSpc>
                <a:spcPts val="4458"/>
              </a:lnSpc>
              <a:spcBef>
                <a:spcPct val="0"/>
              </a:spcBef>
            </a:pPr>
            <a:r>
              <a:rPr lang="en-US" sz="6192" dirty="0">
                <a:solidFill>
                  <a:srgbClr val="FFFFFF"/>
                </a:solidFill>
                <a:latin typeface="Computer Says No"/>
              </a:rPr>
              <a:t>SUPPRESSION D'UN ÉTUDIANT </a:t>
            </a:r>
          </a:p>
        </p:txBody>
      </p:sp>
      <p:sp>
        <p:nvSpPr>
          <p:cNvPr id="17" name="TextBox 17"/>
          <p:cNvSpPr txBox="1"/>
          <p:nvPr/>
        </p:nvSpPr>
        <p:spPr>
          <a:xfrm>
            <a:off x="8129613" y="7427389"/>
            <a:ext cx="3037045" cy="3021014"/>
          </a:xfrm>
          <a:prstGeom prst="rect">
            <a:avLst/>
          </a:prstGeom>
        </p:spPr>
        <p:txBody>
          <a:bodyPr lIns="0" tIns="0" rIns="0" bIns="0" rtlCol="0" anchor="t">
            <a:spAutoFit/>
          </a:bodyPr>
          <a:lstStyle/>
          <a:p>
            <a:pPr algn="ctr">
              <a:lnSpc>
                <a:spcPts val="4869"/>
              </a:lnSpc>
            </a:pPr>
            <a:r>
              <a:rPr lang="en-US" sz="3005" dirty="0" err="1">
                <a:solidFill>
                  <a:srgbClr val="FFFFFF"/>
                </a:solidFill>
                <a:latin typeface="Computer Says No"/>
              </a:rPr>
              <a:t>Permet</a:t>
            </a:r>
            <a:r>
              <a:rPr lang="en-US" sz="3005" dirty="0">
                <a:solidFill>
                  <a:srgbClr val="FFFFFF"/>
                </a:solidFill>
                <a:latin typeface="Computer Says No"/>
              </a:rPr>
              <a:t> de modifier les </a:t>
            </a:r>
            <a:r>
              <a:rPr lang="en-US" sz="3005" dirty="0" err="1">
                <a:solidFill>
                  <a:srgbClr val="FFFFFF"/>
                </a:solidFill>
                <a:latin typeface="Computer Says No"/>
              </a:rPr>
              <a:t>détails</a:t>
            </a:r>
            <a:r>
              <a:rPr lang="en-US" sz="3005" dirty="0">
                <a:solidFill>
                  <a:srgbClr val="FFFFFF"/>
                </a:solidFill>
                <a:latin typeface="Computer Says No"/>
              </a:rPr>
              <a:t> d'un </a:t>
            </a:r>
            <a:r>
              <a:rPr lang="en-US" sz="3005" dirty="0" err="1">
                <a:solidFill>
                  <a:srgbClr val="FFFFFF"/>
                </a:solidFill>
                <a:latin typeface="Computer Says No"/>
              </a:rPr>
              <a:t>étudiant</a:t>
            </a:r>
            <a:r>
              <a:rPr lang="en-US" sz="3005" dirty="0">
                <a:solidFill>
                  <a:srgbClr val="FFFFFF"/>
                </a:solidFill>
                <a:latin typeface="Computer Says No"/>
              </a:rPr>
              <a:t> déjà </a:t>
            </a:r>
            <a:r>
              <a:rPr lang="en-US" sz="3005" dirty="0" err="1">
                <a:solidFill>
                  <a:srgbClr val="FFFFFF"/>
                </a:solidFill>
                <a:latin typeface="Computer Says No"/>
              </a:rPr>
              <a:t>enregistré</a:t>
            </a:r>
            <a:r>
              <a:rPr lang="en-US" sz="3005" dirty="0">
                <a:solidFill>
                  <a:srgbClr val="FFFFFF"/>
                </a:solidFill>
                <a:latin typeface="Computer Says No"/>
              </a:rPr>
              <a:t> </a:t>
            </a:r>
            <a:r>
              <a:rPr lang="en-US" sz="3005" dirty="0" err="1">
                <a:solidFill>
                  <a:srgbClr val="FFFFFF"/>
                </a:solidFill>
                <a:latin typeface="Computer Says No"/>
              </a:rPr>
              <a:t>dans</a:t>
            </a:r>
            <a:r>
              <a:rPr lang="en-US" sz="3005" dirty="0">
                <a:solidFill>
                  <a:srgbClr val="FFFFFF"/>
                </a:solidFill>
                <a:latin typeface="Computer Says No"/>
              </a:rPr>
              <a:t> le </a:t>
            </a:r>
            <a:r>
              <a:rPr lang="en-US" sz="3005" dirty="0" err="1">
                <a:solidFill>
                  <a:srgbClr val="FFFFFF"/>
                </a:solidFill>
                <a:latin typeface="Computer Says No"/>
              </a:rPr>
              <a:t>système</a:t>
            </a:r>
            <a:r>
              <a:rPr lang="en-US" sz="3005" dirty="0">
                <a:solidFill>
                  <a:srgbClr val="FFFFFF"/>
                </a:solidFill>
                <a:latin typeface="Computer Says No"/>
              </a:rPr>
              <a:t>.</a:t>
            </a:r>
          </a:p>
          <a:p>
            <a:pPr algn="ctr">
              <a:lnSpc>
                <a:spcPts val="4869"/>
              </a:lnSpc>
            </a:pPr>
            <a:endParaRPr lang="en-US" sz="3005" dirty="0">
              <a:solidFill>
                <a:srgbClr val="FFFFFF"/>
              </a:solidFill>
              <a:latin typeface="Computer Says No"/>
            </a:endParaRPr>
          </a:p>
        </p:txBody>
      </p:sp>
      <p:sp>
        <p:nvSpPr>
          <p:cNvPr id="18" name="TextBox 18"/>
          <p:cNvSpPr txBox="1"/>
          <p:nvPr/>
        </p:nvSpPr>
        <p:spPr>
          <a:xfrm>
            <a:off x="12827203" y="6797183"/>
            <a:ext cx="3037045" cy="3338387"/>
          </a:xfrm>
          <a:prstGeom prst="rect">
            <a:avLst/>
          </a:prstGeom>
        </p:spPr>
        <p:txBody>
          <a:bodyPr lIns="0" tIns="0" rIns="0" bIns="0" rtlCol="0" anchor="t">
            <a:spAutoFit/>
          </a:bodyPr>
          <a:lstStyle/>
          <a:p>
            <a:pPr algn="ctr">
              <a:lnSpc>
                <a:spcPts val="5355"/>
              </a:lnSpc>
            </a:pPr>
            <a:r>
              <a:rPr lang="en-US" sz="3305" dirty="0" err="1">
                <a:solidFill>
                  <a:srgbClr val="FFFFFF"/>
                </a:solidFill>
                <a:latin typeface="Computer Says No"/>
              </a:rPr>
              <a:t>Permet</a:t>
            </a:r>
            <a:r>
              <a:rPr lang="en-US" sz="3305" dirty="0">
                <a:solidFill>
                  <a:srgbClr val="FFFFFF"/>
                </a:solidFill>
                <a:latin typeface="Computer Says No"/>
              </a:rPr>
              <a:t> de </a:t>
            </a:r>
            <a:r>
              <a:rPr lang="en-US" sz="3305" dirty="0" err="1">
                <a:solidFill>
                  <a:srgbClr val="FFFFFF"/>
                </a:solidFill>
                <a:latin typeface="Computer Says No"/>
              </a:rPr>
              <a:t>supprimer</a:t>
            </a:r>
            <a:r>
              <a:rPr lang="en-US" sz="3305" dirty="0">
                <a:solidFill>
                  <a:srgbClr val="FFFFFF"/>
                </a:solidFill>
                <a:latin typeface="Computer Says No"/>
              </a:rPr>
              <a:t> un </a:t>
            </a:r>
            <a:r>
              <a:rPr lang="en-US" sz="3305" dirty="0" err="1">
                <a:solidFill>
                  <a:srgbClr val="FFFFFF"/>
                </a:solidFill>
                <a:latin typeface="Computer Says No"/>
              </a:rPr>
              <a:t>étudiant</a:t>
            </a:r>
            <a:r>
              <a:rPr lang="en-US" sz="3305" dirty="0">
                <a:solidFill>
                  <a:srgbClr val="FFFFFF"/>
                </a:solidFill>
                <a:latin typeface="Computer Says No"/>
              </a:rPr>
              <a:t> du </a:t>
            </a:r>
            <a:r>
              <a:rPr lang="en-US" sz="3305" dirty="0" err="1">
                <a:solidFill>
                  <a:srgbClr val="FFFFFF"/>
                </a:solidFill>
                <a:latin typeface="Computer Says No"/>
              </a:rPr>
              <a:t>système</a:t>
            </a:r>
            <a:r>
              <a:rPr lang="en-US" sz="3305" dirty="0">
                <a:solidFill>
                  <a:srgbClr val="FFFFFF"/>
                </a:solidFill>
                <a:latin typeface="Computer Says No"/>
              </a:rPr>
              <a:t> </a:t>
            </a:r>
            <a:r>
              <a:rPr lang="en-US" sz="3305" dirty="0" err="1">
                <a:solidFill>
                  <a:srgbClr val="FFFFFF"/>
                </a:solidFill>
                <a:latin typeface="Computer Says No"/>
              </a:rPr>
              <a:t>en</a:t>
            </a:r>
            <a:r>
              <a:rPr lang="en-US" sz="3305" dirty="0">
                <a:solidFill>
                  <a:srgbClr val="FFFFFF"/>
                </a:solidFill>
                <a:latin typeface="Computer Says No"/>
              </a:rPr>
              <a:t> </a:t>
            </a:r>
            <a:r>
              <a:rPr lang="en-US" sz="3305" dirty="0" err="1">
                <a:solidFill>
                  <a:srgbClr val="FFFFFF"/>
                </a:solidFill>
                <a:latin typeface="Computer Says No"/>
              </a:rPr>
              <a:t>spécifiant</a:t>
            </a:r>
            <a:r>
              <a:rPr lang="en-US" sz="3305" dirty="0">
                <a:solidFill>
                  <a:srgbClr val="FFFFFF"/>
                </a:solidFill>
                <a:latin typeface="Computer Says No"/>
              </a:rPr>
              <a:t> son </a:t>
            </a:r>
            <a:r>
              <a:rPr lang="en-US" sz="3305" dirty="0" err="1">
                <a:solidFill>
                  <a:srgbClr val="FFFFFF"/>
                </a:solidFill>
                <a:latin typeface="Computer Says No"/>
              </a:rPr>
              <a:t>numéro</a:t>
            </a:r>
            <a:r>
              <a:rPr lang="en-US" sz="3305" dirty="0">
                <a:solidFill>
                  <a:srgbClr val="FFFFFF"/>
                </a:solidFill>
                <a:latin typeface="Computer Says No"/>
              </a:rPr>
              <a:t> </a:t>
            </a:r>
            <a:r>
              <a:rPr lang="en-US" sz="3305" dirty="0" err="1">
                <a:solidFill>
                  <a:srgbClr val="FFFFFF"/>
                </a:solidFill>
                <a:latin typeface="Computer Says No"/>
              </a:rPr>
              <a:t>d'Apogée</a:t>
            </a:r>
            <a:r>
              <a:rPr lang="en-US" sz="3305" dirty="0">
                <a:solidFill>
                  <a:srgbClr val="FFFFFF"/>
                </a:solidFill>
                <a:latin typeface="Computer Says No"/>
              </a:rPr>
              <a:t>.</a:t>
            </a:r>
          </a:p>
          <a:p>
            <a:pPr algn="ctr">
              <a:lnSpc>
                <a:spcPts val="5355"/>
              </a:lnSpc>
            </a:pPr>
            <a:endParaRPr lang="en-US" sz="3305" dirty="0">
              <a:solidFill>
                <a:srgbClr val="FFFFFF"/>
              </a:solidFill>
              <a:latin typeface="Computer Says 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ppt_x"/>
                                          </p:val>
                                        </p:tav>
                                        <p:tav tm="100000">
                                          <p:val>
                                            <p:strVal val="#ppt_x"/>
                                          </p:val>
                                        </p:tav>
                                      </p:tavLst>
                                    </p:anim>
                                    <p:anim calcmode="lin" valueType="num">
                                      <p:cBhvr additive="base">
                                        <p:cTn id="4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910927" y="4491955"/>
            <a:ext cx="7415864"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3" name="Freeform 3"/>
          <p:cNvSpPr/>
          <p:nvPr/>
        </p:nvSpPr>
        <p:spPr>
          <a:xfrm rot="-5400000">
            <a:off x="5774501" y="4491955"/>
            <a:ext cx="7415864"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4" name="Freeform 4"/>
          <p:cNvSpPr/>
          <p:nvPr/>
        </p:nvSpPr>
        <p:spPr>
          <a:xfrm rot="-5400000">
            <a:off x="10511318" y="4491955"/>
            <a:ext cx="7415864" cy="4174226"/>
          </a:xfrm>
          <a:custGeom>
            <a:avLst/>
            <a:gdLst/>
            <a:ahLst/>
            <a:cxnLst/>
            <a:rect l="l" t="t" r="r" b="b"/>
            <a:pathLst>
              <a:path w="9074405" h="4174226">
                <a:moveTo>
                  <a:pt x="0" y="0"/>
                </a:moveTo>
                <a:lnTo>
                  <a:pt x="9074405" y="0"/>
                </a:lnTo>
                <a:lnTo>
                  <a:pt x="9074405" y="4174227"/>
                </a:lnTo>
                <a:lnTo>
                  <a:pt x="0" y="417422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14348019" y="39653"/>
            <a:ext cx="3888622" cy="3083495"/>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5"/>
            <a:stretch>
              <a:fillRect/>
            </a:stretch>
          </a:blipFill>
        </p:spPr>
      </p:sp>
      <p:sp>
        <p:nvSpPr>
          <p:cNvPr id="6" name="Freeform 6"/>
          <p:cNvSpPr/>
          <p:nvPr/>
        </p:nvSpPr>
        <p:spPr>
          <a:xfrm>
            <a:off x="0" y="204532"/>
            <a:ext cx="3896041" cy="311836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6"/>
            <a:stretch>
              <a:fillRect/>
            </a:stretch>
          </a:blipFill>
        </p:spPr>
      </p:sp>
      <p:sp>
        <p:nvSpPr>
          <p:cNvPr id="7" name="Freeform 7"/>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7"/>
            <a:stretch>
              <a:fillRect/>
            </a:stretch>
          </a:blipFill>
        </p:spPr>
      </p:sp>
      <p:sp>
        <p:nvSpPr>
          <p:cNvPr id="8" name="Freeform 8"/>
          <p:cNvSpPr/>
          <p:nvPr/>
        </p:nvSpPr>
        <p:spPr>
          <a:xfrm rot="-1072226">
            <a:off x="598266" y="6538067"/>
            <a:ext cx="1606488" cy="2447859"/>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8"/>
            <a:stretch>
              <a:fillRect/>
            </a:stretch>
          </a:blipFill>
        </p:spPr>
      </p:sp>
      <p:sp>
        <p:nvSpPr>
          <p:cNvPr id="9" name="Freeform 9"/>
          <p:cNvSpPr/>
          <p:nvPr/>
        </p:nvSpPr>
        <p:spPr>
          <a:xfrm>
            <a:off x="13655521" y="3335594"/>
            <a:ext cx="1461470" cy="1849961"/>
          </a:xfrm>
          <a:custGeom>
            <a:avLst/>
            <a:gdLst/>
            <a:ahLst/>
            <a:cxnLst/>
            <a:rect l="l" t="t" r="r" b="b"/>
            <a:pathLst>
              <a:path w="1461470" h="1849961">
                <a:moveTo>
                  <a:pt x="0" y="0"/>
                </a:moveTo>
                <a:lnTo>
                  <a:pt x="1461469" y="0"/>
                </a:lnTo>
                <a:lnTo>
                  <a:pt x="1461469" y="1849961"/>
                </a:lnTo>
                <a:lnTo>
                  <a:pt x="0" y="1849961"/>
                </a:lnTo>
                <a:lnTo>
                  <a:pt x="0" y="0"/>
                </a:lnTo>
                <a:close/>
              </a:path>
            </a:pathLst>
          </a:custGeom>
          <a:blipFill>
            <a:blip r:embed="rId9"/>
            <a:stretch>
              <a:fillRect/>
            </a:stretch>
          </a:blipFill>
        </p:spPr>
      </p:sp>
      <p:sp>
        <p:nvSpPr>
          <p:cNvPr id="10" name="Freeform 10"/>
          <p:cNvSpPr/>
          <p:nvPr/>
        </p:nvSpPr>
        <p:spPr>
          <a:xfrm>
            <a:off x="8773202" y="3490185"/>
            <a:ext cx="1418460" cy="1695370"/>
          </a:xfrm>
          <a:custGeom>
            <a:avLst/>
            <a:gdLst/>
            <a:ahLst/>
            <a:cxnLst/>
            <a:rect l="l" t="t" r="r" b="b"/>
            <a:pathLst>
              <a:path w="1418460" h="1695370">
                <a:moveTo>
                  <a:pt x="0" y="0"/>
                </a:moveTo>
                <a:lnTo>
                  <a:pt x="1418460" y="0"/>
                </a:lnTo>
                <a:lnTo>
                  <a:pt x="1418460" y="1695370"/>
                </a:lnTo>
                <a:lnTo>
                  <a:pt x="0" y="1695370"/>
                </a:lnTo>
                <a:lnTo>
                  <a:pt x="0" y="0"/>
                </a:lnTo>
                <a:close/>
              </a:path>
            </a:pathLst>
          </a:custGeom>
          <a:blipFill>
            <a:blip r:embed="rId10"/>
            <a:stretch>
              <a:fillRect/>
            </a:stretch>
          </a:blipFill>
        </p:spPr>
      </p:sp>
      <p:sp>
        <p:nvSpPr>
          <p:cNvPr id="11" name="Freeform 11"/>
          <p:cNvSpPr/>
          <p:nvPr/>
        </p:nvSpPr>
        <p:spPr>
          <a:xfrm>
            <a:off x="3967259" y="3490185"/>
            <a:ext cx="1222079" cy="1695370"/>
          </a:xfrm>
          <a:custGeom>
            <a:avLst/>
            <a:gdLst/>
            <a:ahLst/>
            <a:cxnLst/>
            <a:rect l="l" t="t" r="r" b="b"/>
            <a:pathLst>
              <a:path w="1222079" h="1695370">
                <a:moveTo>
                  <a:pt x="0" y="0"/>
                </a:moveTo>
                <a:lnTo>
                  <a:pt x="1222079" y="0"/>
                </a:lnTo>
                <a:lnTo>
                  <a:pt x="1222079" y="1695370"/>
                </a:lnTo>
                <a:lnTo>
                  <a:pt x="0" y="1695370"/>
                </a:lnTo>
                <a:lnTo>
                  <a:pt x="0" y="0"/>
                </a:lnTo>
                <a:close/>
              </a:path>
            </a:pathLst>
          </a:custGeom>
          <a:blipFill>
            <a:blip r:embed="rId11"/>
            <a:stretch>
              <a:fillRect/>
            </a:stretch>
          </a:blipFill>
        </p:spPr>
      </p:sp>
      <p:sp>
        <p:nvSpPr>
          <p:cNvPr id="12" name="TextBox 12"/>
          <p:cNvSpPr txBox="1"/>
          <p:nvPr/>
        </p:nvSpPr>
        <p:spPr>
          <a:xfrm>
            <a:off x="3793346" y="1495425"/>
            <a:ext cx="9528533" cy="961802"/>
          </a:xfrm>
          <a:prstGeom prst="rect">
            <a:avLst/>
          </a:prstGeom>
        </p:spPr>
        <p:txBody>
          <a:bodyPr lIns="0" tIns="0" rIns="0" bIns="0" rtlCol="0" anchor="t">
            <a:spAutoFit/>
          </a:bodyPr>
          <a:lstStyle/>
          <a:p>
            <a:pPr marL="0" lvl="0" indent="0" algn="ctr">
              <a:lnSpc>
                <a:spcPts val="7490"/>
              </a:lnSpc>
              <a:spcBef>
                <a:spcPct val="0"/>
              </a:spcBef>
            </a:pPr>
            <a:r>
              <a:rPr lang="en-US" sz="10403" dirty="0">
                <a:solidFill>
                  <a:schemeClr val="bg1"/>
                </a:solidFill>
                <a:latin typeface="Computer Says No"/>
              </a:rPr>
              <a:t>FONCTIONS PRINCIPALES</a:t>
            </a:r>
          </a:p>
        </p:txBody>
      </p:sp>
      <p:sp>
        <p:nvSpPr>
          <p:cNvPr id="13" name="TextBox 13"/>
          <p:cNvSpPr txBox="1"/>
          <p:nvPr/>
        </p:nvSpPr>
        <p:spPr>
          <a:xfrm>
            <a:off x="3059776" y="5452255"/>
            <a:ext cx="3289996" cy="577081"/>
          </a:xfrm>
          <a:prstGeom prst="rect">
            <a:avLst/>
          </a:prstGeom>
        </p:spPr>
        <p:txBody>
          <a:bodyPr lIns="0" tIns="0" rIns="0" bIns="0" rtlCol="0" anchor="t">
            <a:spAutoFit/>
          </a:bodyPr>
          <a:lstStyle/>
          <a:p>
            <a:pPr marL="0" lvl="0" indent="0" algn="ctr">
              <a:lnSpc>
                <a:spcPts val="4458"/>
              </a:lnSpc>
              <a:spcBef>
                <a:spcPct val="0"/>
              </a:spcBef>
            </a:pPr>
            <a:r>
              <a:rPr lang="en-US" sz="6192" dirty="0">
                <a:solidFill>
                  <a:schemeClr val="bg1"/>
                </a:solidFill>
                <a:latin typeface="Computer Says No"/>
              </a:rPr>
              <a:t>CONSULTER</a:t>
            </a:r>
          </a:p>
        </p:txBody>
      </p:sp>
      <p:sp>
        <p:nvSpPr>
          <p:cNvPr id="14" name="TextBox 14"/>
          <p:cNvSpPr txBox="1"/>
          <p:nvPr/>
        </p:nvSpPr>
        <p:spPr>
          <a:xfrm>
            <a:off x="2663753" y="6582235"/>
            <a:ext cx="3910211" cy="2940707"/>
          </a:xfrm>
          <a:prstGeom prst="rect">
            <a:avLst/>
          </a:prstGeom>
        </p:spPr>
        <p:txBody>
          <a:bodyPr lIns="0" tIns="0" rIns="0" bIns="0" rtlCol="0" anchor="t">
            <a:spAutoFit/>
          </a:bodyPr>
          <a:lstStyle/>
          <a:p>
            <a:pPr algn="ctr">
              <a:lnSpc>
                <a:spcPts val="4704"/>
              </a:lnSpc>
            </a:pPr>
            <a:r>
              <a:rPr lang="en-US" sz="2904" dirty="0">
                <a:solidFill>
                  <a:srgbClr val="FFFFFF"/>
                </a:solidFill>
                <a:latin typeface="Computer Says No"/>
              </a:rPr>
              <a:t>•La </a:t>
            </a:r>
            <a:r>
              <a:rPr lang="en-US" sz="2904" dirty="0" err="1">
                <a:solidFill>
                  <a:srgbClr val="FFFFFF"/>
                </a:solidFill>
                <a:latin typeface="Computer Says No"/>
              </a:rPr>
              <a:t>liste</a:t>
            </a:r>
            <a:r>
              <a:rPr lang="en-US" sz="2904" dirty="0">
                <a:solidFill>
                  <a:srgbClr val="FFFFFF"/>
                </a:solidFill>
                <a:latin typeface="Computer Says No"/>
              </a:rPr>
              <a:t> de </a:t>
            </a:r>
            <a:r>
              <a:rPr lang="en-US" sz="2904" dirty="0" err="1">
                <a:solidFill>
                  <a:srgbClr val="FFFFFF"/>
                </a:solidFill>
                <a:latin typeface="Computer Says No"/>
              </a:rPr>
              <a:t>tous</a:t>
            </a:r>
            <a:r>
              <a:rPr lang="en-US" sz="2904" dirty="0">
                <a:solidFill>
                  <a:srgbClr val="FFFFFF"/>
                </a:solidFill>
                <a:latin typeface="Computer Says No"/>
              </a:rPr>
              <a:t> les </a:t>
            </a:r>
            <a:r>
              <a:rPr lang="en-US" sz="2904" dirty="0" err="1">
                <a:solidFill>
                  <a:srgbClr val="FFFFFF"/>
                </a:solidFill>
                <a:latin typeface="Computer Says No"/>
              </a:rPr>
              <a:t>étudiants</a:t>
            </a:r>
            <a:r>
              <a:rPr lang="en-US" sz="2904" dirty="0">
                <a:solidFill>
                  <a:srgbClr val="FFFFFF"/>
                </a:solidFill>
                <a:latin typeface="Computer Says No"/>
              </a:rPr>
              <a:t>.</a:t>
            </a:r>
          </a:p>
          <a:p>
            <a:pPr algn="ctr">
              <a:lnSpc>
                <a:spcPts val="4704"/>
              </a:lnSpc>
            </a:pPr>
            <a:r>
              <a:rPr lang="en-US" sz="2904" dirty="0">
                <a:solidFill>
                  <a:srgbClr val="FFFFFF"/>
                </a:solidFill>
                <a:latin typeface="Computer Says No"/>
              </a:rPr>
              <a:t>•La </a:t>
            </a:r>
            <a:r>
              <a:rPr lang="en-US" sz="2904" dirty="0" err="1">
                <a:solidFill>
                  <a:srgbClr val="FFFFFF"/>
                </a:solidFill>
                <a:latin typeface="Computer Says No"/>
              </a:rPr>
              <a:t>liste</a:t>
            </a:r>
            <a:r>
              <a:rPr lang="en-US" sz="2904" dirty="0">
                <a:solidFill>
                  <a:srgbClr val="FFFFFF"/>
                </a:solidFill>
                <a:latin typeface="Computer Says No"/>
              </a:rPr>
              <a:t> des </a:t>
            </a:r>
            <a:r>
              <a:rPr lang="en-US" sz="2904" dirty="0" err="1">
                <a:solidFill>
                  <a:srgbClr val="FFFFFF"/>
                </a:solidFill>
                <a:latin typeface="Computer Says No"/>
              </a:rPr>
              <a:t>étudiants</a:t>
            </a:r>
            <a:r>
              <a:rPr lang="en-US" sz="2904" dirty="0">
                <a:solidFill>
                  <a:srgbClr val="FFFFFF"/>
                </a:solidFill>
                <a:latin typeface="Computer Says No"/>
              </a:rPr>
              <a:t> </a:t>
            </a:r>
            <a:r>
              <a:rPr lang="en-US" sz="2904" dirty="0" err="1">
                <a:solidFill>
                  <a:srgbClr val="FFFFFF"/>
                </a:solidFill>
                <a:latin typeface="Computer Says No"/>
              </a:rPr>
              <a:t>admis</a:t>
            </a:r>
            <a:r>
              <a:rPr lang="en-US" sz="2904" dirty="0">
                <a:solidFill>
                  <a:srgbClr val="FFFFFF"/>
                </a:solidFill>
                <a:latin typeface="Computer Says No"/>
              </a:rPr>
              <a:t> </a:t>
            </a:r>
            <a:r>
              <a:rPr lang="en-US" sz="2904" dirty="0" err="1">
                <a:solidFill>
                  <a:srgbClr val="FFFFFF"/>
                </a:solidFill>
                <a:latin typeface="Computer Says No"/>
              </a:rPr>
              <a:t>seulement</a:t>
            </a:r>
            <a:r>
              <a:rPr lang="en-US" sz="2904" dirty="0">
                <a:solidFill>
                  <a:srgbClr val="FFFFFF"/>
                </a:solidFill>
                <a:latin typeface="Computer Says No"/>
              </a:rPr>
              <a:t>.</a:t>
            </a:r>
          </a:p>
          <a:p>
            <a:pPr algn="ctr">
              <a:lnSpc>
                <a:spcPts val="4704"/>
              </a:lnSpc>
            </a:pPr>
            <a:r>
              <a:rPr lang="en-US" sz="2904" dirty="0">
                <a:solidFill>
                  <a:srgbClr val="FFFFFF"/>
                </a:solidFill>
                <a:latin typeface="Computer Says No"/>
              </a:rPr>
              <a:t>•La </a:t>
            </a:r>
            <a:r>
              <a:rPr lang="en-US" sz="2904" dirty="0" err="1">
                <a:solidFill>
                  <a:srgbClr val="FFFFFF"/>
                </a:solidFill>
                <a:latin typeface="Computer Says No"/>
              </a:rPr>
              <a:t>liste</a:t>
            </a:r>
            <a:r>
              <a:rPr lang="en-US" sz="2904" dirty="0">
                <a:solidFill>
                  <a:srgbClr val="FFFFFF"/>
                </a:solidFill>
                <a:latin typeface="Computer Says No"/>
              </a:rPr>
              <a:t> des </a:t>
            </a:r>
            <a:r>
              <a:rPr lang="en-US" sz="2904" dirty="0" err="1">
                <a:solidFill>
                  <a:srgbClr val="FFFFFF"/>
                </a:solidFill>
                <a:latin typeface="Computer Says No"/>
              </a:rPr>
              <a:t>étudiants</a:t>
            </a:r>
            <a:r>
              <a:rPr lang="en-US" sz="2904" dirty="0">
                <a:solidFill>
                  <a:srgbClr val="FFFFFF"/>
                </a:solidFill>
                <a:latin typeface="Computer Says No"/>
              </a:rPr>
              <a:t> </a:t>
            </a:r>
            <a:r>
              <a:rPr lang="en-US" sz="2904" dirty="0" err="1">
                <a:solidFill>
                  <a:srgbClr val="FFFFFF"/>
                </a:solidFill>
                <a:latin typeface="Computer Says No"/>
              </a:rPr>
              <a:t>d'une</a:t>
            </a:r>
            <a:r>
              <a:rPr lang="en-US" sz="2904" dirty="0">
                <a:solidFill>
                  <a:srgbClr val="FFFFFF"/>
                </a:solidFill>
                <a:latin typeface="Computer Says No"/>
              </a:rPr>
              <a:t> </a:t>
            </a:r>
            <a:r>
              <a:rPr lang="en-US" sz="2904" dirty="0" err="1">
                <a:solidFill>
                  <a:srgbClr val="FFFFFF"/>
                </a:solidFill>
                <a:latin typeface="Computer Says No"/>
              </a:rPr>
              <a:t>filière</a:t>
            </a:r>
            <a:r>
              <a:rPr lang="en-US" sz="2904" dirty="0">
                <a:solidFill>
                  <a:srgbClr val="FFFFFF"/>
                </a:solidFill>
                <a:latin typeface="Computer Says No"/>
              </a:rPr>
              <a:t> </a:t>
            </a:r>
            <a:r>
              <a:rPr lang="en-US" sz="2904" dirty="0" err="1">
                <a:solidFill>
                  <a:srgbClr val="FFFFFF"/>
                </a:solidFill>
                <a:latin typeface="Computer Says No"/>
              </a:rPr>
              <a:t>spécifiée</a:t>
            </a:r>
            <a:r>
              <a:rPr lang="en-US" sz="2904" dirty="0">
                <a:solidFill>
                  <a:srgbClr val="FFFFFF"/>
                </a:solidFill>
                <a:latin typeface="Computer Says No"/>
              </a:rPr>
              <a:t>.</a:t>
            </a:r>
          </a:p>
        </p:txBody>
      </p:sp>
      <p:sp>
        <p:nvSpPr>
          <p:cNvPr id="15" name="TextBox 15"/>
          <p:cNvSpPr txBox="1"/>
          <p:nvPr/>
        </p:nvSpPr>
        <p:spPr>
          <a:xfrm>
            <a:off x="7837434" y="5452255"/>
            <a:ext cx="3289996" cy="577081"/>
          </a:xfrm>
          <a:prstGeom prst="rect">
            <a:avLst/>
          </a:prstGeom>
        </p:spPr>
        <p:txBody>
          <a:bodyPr lIns="0" tIns="0" rIns="0" bIns="0" rtlCol="0" anchor="t">
            <a:spAutoFit/>
          </a:bodyPr>
          <a:lstStyle/>
          <a:p>
            <a:pPr marL="0" lvl="0" indent="0" algn="ctr">
              <a:lnSpc>
                <a:spcPts val="4458"/>
              </a:lnSpc>
              <a:spcBef>
                <a:spcPct val="0"/>
              </a:spcBef>
            </a:pPr>
            <a:r>
              <a:rPr lang="en-US" sz="6192" dirty="0">
                <a:solidFill>
                  <a:schemeClr val="bg1"/>
                </a:solidFill>
                <a:latin typeface="Computer Says No"/>
              </a:rPr>
              <a:t>TRIE</a:t>
            </a:r>
            <a:r>
              <a:rPr lang="en-US" sz="6192" dirty="0">
                <a:solidFill>
                  <a:srgbClr val="BF78FE"/>
                </a:solidFill>
                <a:latin typeface="Computer Says No"/>
              </a:rPr>
              <a:t> </a:t>
            </a:r>
          </a:p>
        </p:txBody>
      </p:sp>
      <p:sp>
        <p:nvSpPr>
          <p:cNvPr id="16" name="TextBox 16"/>
          <p:cNvSpPr txBox="1"/>
          <p:nvPr/>
        </p:nvSpPr>
        <p:spPr>
          <a:xfrm>
            <a:off x="12703021" y="5452255"/>
            <a:ext cx="3289996" cy="1796750"/>
          </a:xfrm>
          <a:prstGeom prst="rect">
            <a:avLst/>
          </a:prstGeom>
        </p:spPr>
        <p:txBody>
          <a:bodyPr lIns="0" tIns="0" rIns="0" bIns="0" rtlCol="0" anchor="t">
            <a:spAutoFit/>
          </a:bodyPr>
          <a:lstStyle/>
          <a:p>
            <a:pPr algn="ctr">
              <a:lnSpc>
                <a:spcPts val="4458"/>
              </a:lnSpc>
            </a:pPr>
            <a:r>
              <a:rPr lang="en-US" sz="6192" dirty="0">
                <a:solidFill>
                  <a:schemeClr val="bg1"/>
                </a:solidFill>
                <a:latin typeface="Computer Says No"/>
              </a:rPr>
              <a:t>RECHERCHE D'ÉTUDIANTS </a:t>
            </a:r>
          </a:p>
          <a:p>
            <a:pPr marL="0" lvl="0" indent="0" algn="ctr">
              <a:lnSpc>
                <a:spcPts val="4458"/>
              </a:lnSpc>
              <a:spcBef>
                <a:spcPct val="0"/>
              </a:spcBef>
            </a:pPr>
            <a:endParaRPr lang="en-US" sz="6192" dirty="0">
              <a:solidFill>
                <a:srgbClr val="BF78FE"/>
              </a:solidFill>
              <a:latin typeface="Computer Says No"/>
            </a:endParaRPr>
          </a:p>
        </p:txBody>
      </p:sp>
      <p:sp>
        <p:nvSpPr>
          <p:cNvPr id="17" name="TextBox 17"/>
          <p:cNvSpPr txBox="1"/>
          <p:nvPr/>
        </p:nvSpPr>
        <p:spPr>
          <a:xfrm>
            <a:off x="7609184" y="6656401"/>
            <a:ext cx="3960361" cy="3631577"/>
          </a:xfrm>
          <a:prstGeom prst="rect">
            <a:avLst/>
          </a:prstGeom>
        </p:spPr>
        <p:txBody>
          <a:bodyPr lIns="0" tIns="0" rIns="0" bIns="0" rtlCol="0" anchor="t">
            <a:spAutoFit/>
          </a:bodyPr>
          <a:lstStyle/>
          <a:p>
            <a:pPr algn="ctr">
              <a:lnSpc>
                <a:spcPts val="4840"/>
              </a:lnSpc>
            </a:pPr>
            <a:r>
              <a:rPr lang="en-US" sz="2987" dirty="0">
                <a:solidFill>
                  <a:srgbClr val="FFFFFF"/>
                </a:solidFill>
                <a:latin typeface="Computer Says No"/>
              </a:rPr>
              <a:t>•</a:t>
            </a:r>
            <a:r>
              <a:rPr lang="en-US" sz="2987" dirty="0" err="1">
                <a:solidFill>
                  <a:srgbClr val="FFFFFF"/>
                </a:solidFill>
                <a:latin typeface="Computer Says No"/>
              </a:rPr>
              <a:t>Numéro</a:t>
            </a:r>
            <a:r>
              <a:rPr lang="en-US" sz="2987" dirty="0">
                <a:solidFill>
                  <a:srgbClr val="FFFFFF"/>
                </a:solidFill>
                <a:latin typeface="Computer Says No"/>
              </a:rPr>
              <a:t> </a:t>
            </a:r>
            <a:r>
              <a:rPr lang="en-US" sz="2987" dirty="0" err="1">
                <a:solidFill>
                  <a:srgbClr val="FFFFFF"/>
                </a:solidFill>
                <a:latin typeface="Computer Says No"/>
              </a:rPr>
              <a:t>d'Apogée</a:t>
            </a:r>
            <a:r>
              <a:rPr lang="en-US" sz="2987" dirty="0">
                <a:solidFill>
                  <a:srgbClr val="FFFFFF"/>
                </a:solidFill>
                <a:latin typeface="Computer Says No"/>
              </a:rPr>
              <a:t>.</a:t>
            </a:r>
          </a:p>
          <a:p>
            <a:pPr algn="ctr">
              <a:lnSpc>
                <a:spcPts val="4840"/>
              </a:lnSpc>
            </a:pPr>
            <a:endParaRPr lang="en-US" sz="2987" dirty="0">
              <a:solidFill>
                <a:srgbClr val="FFFFFF"/>
              </a:solidFill>
              <a:latin typeface="Computer Says No"/>
            </a:endParaRPr>
          </a:p>
          <a:p>
            <a:pPr algn="ctr">
              <a:lnSpc>
                <a:spcPts val="4840"/>
              </a:lnSpc>
            </a:pPr>
            <a:r>
              <a:rPr lang="en-US" sz="2987" dirty="0">
                <a:solidFill>
                  <a:srgbClr val="FFFFFF"/>
                </a:solidFill>
                <a:latin typeface="Computer Says No"/>
              </a:rPr>
              <a:t>•</a:t>
            </a:r>
            <a:r>
              <a:rPr lang="en-US" sz="2987" dirty="0" err="1">
                <a:solidFill>
                  <a:srgbClr val="FFFFFF"/>
                </a:solidFill>
                <a:latin typeface="Computer Says No"/>
              </a:rPr>
              <a:t>Moyenne</a:t>
            </a:r>
            <a:r>
              <a:rPr lang="en-US" sz="2987" dirty="0">
                <a:solidFill>
                  <a:srgbClr val="FFFFFF"/>
                </a:solidFill>
                <a:latin typeface="Computer Says No"/>
              </a:rPr>
              <a:t>.</a:t>
            </a:r>
          </a:p>
          <a:p>
            <a:pPr algn="ctr">
              <a:lnSpc>
                <a:spcPts val="4840"/>
              </a:lnSpc>
            </a:pPr>
            <a:endParaRPr lang="en-US" sz="2987" dirty="0">
              <a:solidFill>
                <a:srgbClr val="FFFFFF"/>
              </a:solidFill>
              <a:latin typeface="Computer Says No"/>
            </a:endParaRPr>
          </a:p>
          <a:p>
            <a:pPr algn="ctr">
              <a:lnSpc>
                <a:spcPts val="4840"/>
              </a:lnSpc>
            </a:pPr>
            <a:r>
              <a:rPr lang="en-US" sz="2987" dirty="0">
                <a:solidFill>
                  <a:srgbClr val="FFFFFF"/>
                </a:solidFill>
                <a:latin typeface="Computer Says No"/>
              </a:rPr>
              <a:t>•Date </a:t>
            </a:r>
            <a:r>
              <a:rPr lang="en-US" sz="2987" dirty="0" err="1">
                <a:solidFill>
                  <a:srgbClr val="FFFFFF"/>
                </a:solidFill>
                <a:latin typeface="Computer Says No"/>
              </a:rPr>
              <a:t>d'inscription</a:t>
            </a:r>
            <a:r>
              <a:rPr lang="en-US" sz="2987" dirty="0">
                <a:solidFill>
                  <a:srgbClr val="FFFFFF"/>
                </a:solidFill>
                <a:latin typeface="Computer Says No"/>
              </a:rPr>
              <a:t>.</a:t>
            </a:r>
          </a:p>
          <a:p>
            <a:pPr algn="ctr">
              <a:lnSpc>
                <a:spcPts val="4840"/>
              </a:lnSpc>
            </a:pPr>
            <a:endParaRPr lang="en-US" sz="2987" dirty="0">
              <a:solidFill>
                <a:srgbClr val="FFFFFF"/>
              </a:solidFill>
              <a:latin typeface="Computer Says No"/>
            </a:endParaRPr>
          </a:p>
        </p:txBody>
      </p:sp>
      <p:sp>
        <p:nvSpPr>
          <p:cNvPr id="18" name="TextBox 18"/>
          <p:cNvSpPr txBox="1"/>
          <p:nvPr/>
        </p:nvSpPr>
        <p:spPr>
          <a:xfrm>
            <a:off x="12714007" y="6675451"/>
            <a:ext cx="3344496" cy="3339018"/>
          </a:xfrm>
          <a:prstGeom prst="rect">
            <a:avLst/>
          </a:prstGeom>
        </p:spPr>
        <p:txBody>
          <a:bodyPr lIns="0" tIns="0" rIns="0" bIns="0" rtlCol="0" anchor="t">
            <a:spAutoFit/>
          </a:bodyPr>
          <a:lstStyle/>
          <a:p>
            <a:pPr algn="ctr">
              <a:lnSpc>
                <a:spcPts val="4468"/>
              </a:lnSpc>
            </a:pPr>
            <a:r>
              <a:rPr lang="en-US" sz="2758" dirty="0">
                <a:solidFill>
                  <a:srgbClr val="FFFFFF"/>
                </a:solidFill>
                <a:latin typeface="Computer Says No"/>
              </a:rPr>
              <a:t>•</a:t>
            </a:r>
            <a:r>
              <a:rPr lang="en-US" sz="2758" dirty="0" err="1">
                <a:solidFill>
                  <a:srgbClr val="FFFFFF"/>
                </a:solidFill>
                <a:latin typeface="Computer Says No"/>
              </a:rPr>
              <a:t>Recherche</a:t>
            </a:r>
            <a:r>
              <a:rPr lang="en-US" sz="2758" dirty="0">
                <a:solidFill>
                  <a:srgbClr val="FFFFFF"/>
                </a:solidFill>
                <a:latin typeface="Computer Says No"/>
              </a:rPr>
              <a:t> par </a:t>
            </a:r>
            <a:r>
              <a:rPr lang="en-US" sz="2758" dirty="0" err="1">
                <a:solidFill>
                  <a:srgbClr val="FFFFFF"/>
                </a:solidFill>
                <a:latin typeface="Computer Says No"/>
              </a:rPr>
              <a:t>appogee</a:t>
            </a:r>
            <a:endParaRPr lang="en-US" sz="2758" dirty="0">
              <a:solidFill>
                <a:srgbClr val="FFFFFF"/>
              </a:solidFill>
              <a:latin typeface="Computer Says No"/>
            </a:endParaRPr>
          </a:p>
          <a:p>
            <a:pPr algn="ctr">
              <a:lnSpc>
                <a:spcPts val="4468"/>
              </a:lnSpc>
            </a:pPr>
            <a:endParaRPr lang="en-US" sz="2758" dirty="0">
              <a:solidFill>
                <a:srgbClr val="FFFFFF"/>
              </a:solidFill>
              <a:latin typeface="Computer Says No"/>
            </a:endParaRPr>
          </a:p>
          <a:p>
            <a:pPr algn="ctr">
              <a:lnSpc>
                <a:spcPts val="4468"/>
              </a:lnSpc>
            </a:pPr>
            <a:r>
              <a:rPr lang="en-US" sz="2758" dirty="0">
                <a:solidFill>
                  <a:srgbClr val="FFFFFF"/>
                </a:solidFill>
                <a:latin typeface="Computer Says No"/>
              </a:rPr>
              <a:t>•</a:t>
            </a:r>
            <a:r>
              <a:rPr lang="en-US" sz="2758" dirty="0" err="1">
                <a:solidFill>
                  <a:srgbClr val="FFFFFF"/>
                </a:solidFill>
                <a:latin typeface="Computer Says No"/>
              </a:rPr>
              <a:t>Rechervhe</a:t>
            </a:r>
            <a:r>
              <a:rPr lang="en-US" sz="2758" dirty="0">
                <a:solidFill>
                  <a:srgbClr val="FFFFFF"/>
                </a:solidFill>
                <a:latin typeface="Computer Says No"/>
              </a:rPr>
              <a:t> par :</a:t>
            </a:r>
          </a:p>
          <a:p>
            <a:pPr algn="ctr">
              <a:lnSpc>
                <a:spcPts val="4468"/>
              </a:lnSpc>
            </a:pPr>
            <a:r>
              <a:rPr lang="en-US" sz="2758" dirty="0">
                <a:solidFill>
                  <a:srgbClr val="FFFFFF"/>
                </a:solidFill>
                <a:latin typeface="Computer Says No"/>
              </a:rPr>
              <a:t>-nom</a:t>
            </a:r>
          </a:p>
          <a:p>
            <a:pPr algn="ctr">
              <a:lnSpc>
                <a:spcPts val="4468"/>
              </a:lnSpc>
            </a:pPr>
            <a:r>
              <a:rPr lang="en-US" sz="2758" dirty="0">
                <a:solidFill>
                  <a:srgbClr val="FFFFFF"/>
                </a:solidFill>
                <a:latin typeface="Computer Says No"/>
              </a:rPr>
              <a:t>-</a:t>
            </a:r>
            <a:r>
              <a:rPr lang="en-US" sz="2758" dirty="0" err="1">
                <a:solidFill>
                  <a:srgbClr val="FFFFFF"/>
                </a:solidFill>
                <a:latin typeface="Computer Says No"/>
              </a:rPr>
              <a:t>Prenom</a:t>
            </a:r>
            <a:endParaRPr lang="en-US" sz="2758" dirty="0">
              <a:solidFill>
                <a:srgbClr val="FFFFFF"/>
              </a:solidFill>
              <a:latin typeface="Computer Says No"/>
            </a:endParaRPr>
          </a:p>
          <a:p>
            <a:pPr algn="ctr">
              <a:lnSpc>
                <a:spcPts val="4468"/>
              </a:lnSpc>
            </a:pPr>
            <a:r>
              <a:rPr lang="en-US" sz="2758" dirty="0">
                <a:solidFill>
                  <a:srgbClr val="FFFFFF"/>
                </a:solidFill>
                <a:latin typeface="Computer Says No"/>
              </a:rPr>
              <a:t>-date inscription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additive="base">
                                        <p:cTn id="48" dur="500" fill="hold"/>
                                        <p:tgtEl>
                                          <p:spTgt spid="4"/>
                                        </p:tgtEl>
                                        <p:attrNameLst>
                                          <p:attrName>ppt_x</p:attrName>
                                        </p:attrNameLst>
                                      </p:cBhvr>
                                      <p:tavLst>
                                        <p:tav tm="0">
                                          <p:val>
                                            <p:strVal val="#ppt_x"/>
                                          </p:val>
                                        </p:tav>
                                        <p:tav tm="100000">
                                          <p:val>
                                            <p:strVal val="#ppt_x"/>
                                          </p:val>
                                        </p:tav>
                                      </p:tavLst>
                                    </p:anim>
                                    <p:anim calcmode="lin" valueType="num">
                                      <p:cBhvr additive="base">
                                        <p:cTn id="4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9144000" y="1699791"/>
            <a:ext cx="8509101" cy="9311388"/>
          </a:xfrm>
          <a:custGeom>
            <a:avLst/>
            <a:gdLst/>
            <a:ahLst/>
            <a:cxnLst/>
            <a:rect l="l" t="t" r="r" b="b"/>
            <a:pathLst>
              <a:path w="8509101" h="9311388">
                <a:moveTo>
                  <a:pt x="0" y="0"/>
                </a:moveTo>
                <a:lnTo>
                  <a:pt x="8509101" y="0"/>
                </a:lnTo>
                <a:lnTo>
                  <a:pt x="8509101" y="9311388"/>
                </a:lnTo>
                <a:lnTo>
                  <a:pt x="0" y="9311388"/>
                </a:lnTo>
                <a:lnTo>
                  <a:pt x="0" y="0"/>
                </a:lnTo>
                <a:close/>
              </a:path>
            </a:pathLst>
          </a:custGeom>
          <a:blipFill>
            <a:blip r:embed="rId2"/>
            <a:stretch>
              <a:fillRect/>
            </a:stretch>
          </a:blipFill>
        </p:spPr>
      </p:sp>
      <p:sp>
        <p:nvSpPr>
          <p:cNvPr id="3" name="Freeform 3"/>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3"/>
            <a:stretch>
              <a:fillRect/>
            </a:stretch>
          </a:blipFill>
        </p:spPr>
      </p:sp>
      <p:sp>
        <p:nvSpPr>
          <p:cNvPr id="4" name="Freeform 4"/>
          <p:cNvSpPr/>
          <p:nvPr/>
        </p:nvSpPr>
        <p:spPr>
          <a:xfrm rot="3091052">
            <a:off x="399449" y="4555855"/>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4"/>
            <a:stretch>
              <a:fillRect/>
            </a:stretch>
          </a:blipFill>
        </p:spPr>
      </p:sp>
      <p:sp>
        <p:nvSpPr>
          <p:cNvPr id="5" name="TextBox 5"/>
          <p:cNvSpPr txBox="1"/>
          <p:nvPr/>
        </p:nvSpPr>
        <p:spPr>
          <a:xfrm>
            <a:off x="292749" y="3412230"/>
            <a:ext cx="9815287" cy="5757987"/>
          </a:xfrm>
          <a:prstGeom prst="rect">
            <a:avLst/>
          </a:prstGeom>
        </p:spPr>
        <p:txBody>
          <a:bodyPr lIns="0" tIns="0" rIns="0" bIns="0" rtlCol="0" anchor="t">
            <a:spAutoFit/>
          </a:bodyPr>
          <a:lstStyle/>
          <a:p>
            <a:pPr algn="ctr">
              <a:lnSpc>
                <a:spcPts val="14010"/>
              </a:lnSpc>
            </a:pPr>
            <a:r>
              <a:rPr lang="en-US" sz="19459" dirty="0">
                <a:solidFill>
                  <a:schemeClr val="bg1"/>
                </a:solidFill>
                <a:latin typeface="Computer Says No"/>
              </a:rPr>
              <a:t>ORGANISATION DU CODE </a:t>
            </a:r>
          </a:p>
          <a:p>
            <a:pPr marL="0" lvl="0" indent="0" algn="ctr">
              <a:lnSpc>
                <a:spcPts val="16889"/>
              </a:lnSpc>
              <a:spcBef>
                <a:spcPct val="0"/>
              </a:spcBef>
            </a:pPr>
            <a:endParaRPr lang="en-US" sz="19459" dirty="0">
              <a:solidFill>
                <a:srgbClr val="6866E1"/>
              </a:solidFill>
              <a:latin typeface="Computer Says 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94186" y="406589"/>
            <a:ext cx="7937973" cy="9510914"/>
            <a:chOff x="0" y="0"/>
            <a:chExt cx="8585708" cy="10287000"/>
          </a:xfrm>
        </p:grpSpPr>
        <p:sp>
          <p:nvSpPr>
            <p:cNvPr id="3" name="Freeform 3"/>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3"/>
              <a:stretch>
                <a:fillRect l="-39749" r="-39749"/>
              </a:stretch>
            </a:blipFill>
          </p:spPr>
        </p:sp>
      </p:grpSp>
      <p:sp>
        <p:nvSpPr>
          <p:cNvPr id="4" name="TextBox 4"/>
          <p:cNvSpPr txBox="1"/>
          <p:nvPr/>
        </p:nvSpPr>
        <p:spPr>
          <a:xfrm>
            <a:off x="9144000" y="263714"/>
            <a:ext cx="8271873" cy="9797737"/>
          </a:xfrm>
          <a:prstGeom prst="rect">
            <a:avLst/>
          </a:prstGeom>
        </p:spPr>
        <p:txBody>
          <a:bodyPr lIns="0" tIns="0" rIns="0" bIns="0" rtlCol="0" anchor="t">
            <a:spAutoFit/>
          </a:bodyPr>
          <a:lstStyle/>
          <a:p>
            <a:pPr>
              <a:lnSpc>
                <a:spcPts val="5165"/>
              </a:lnSpc>
            </a:pPr>
            <a:r>
              <a:rPr lang="en-US" sz="3188" dirty="0">
                <a:solidFill>
                  <a:srgbClr val="FFFFFF"/>
                </a:solidFill>
                <a:latin typeface="Computer Says No"/>
              </a:rPr>
              <a:t>•Le code </a:t>
            </a:r>
            <a:r>
              <a:rPr lang="en-US" sz="3188" dirty="0" err="1">
                <a:solidFill>
                  <a:srgbClr val="FFFFFF"/>
                </a:solidFill>
                <a:latin typeface="Computer Says No"/>
              </a:rPr>
              <a:t>est</a:t>
            </a:r>
            <a:r>
              <a:rPr lang="en-US" sz="3188" dirty="0">
                <a:solidFill>
                  <a:srgbClr val="FFFFFF"/>
                </a:solidFill>
                <a:latin typeface="Computer Says No"/>
              </a:rPr>
              <a:t> </a:t>
            </a:r>
            <a:r>
              <a:rPr lang="en-US" sz="3188" dirty="0" err="1">
                <a:solidFill>
                  <a:srgbClr val="FFFFFF"/>
                </a:solidFill>
                <a:latin typeface="Computer Says No"/>
              </a:rPr>
              <a:t>structuré</a:t>
            </a:r>
            <a:r>
              <a:rPr lang="en-US" sz="3188" dirty="0">
                <a:solidFill>
                  <a:srgbClr val="FFFFFF"/>
                </a:solidFill>
                <a:latin typeface="Computer Says No"/>
              </a:rPr>
              <a:t> </a:t>
            </a:r>
            <a:r>
              <a:rPr lang="en-US" sz="3188" dirty="0" err="1">
                <a:solidFill>
                  <a:srgbClr val="FFFFFF"/>
                </a:solidFill>
                <a:latin typeface="Computer Says No"/>
              </a:rPr>
              <a:t>en</a:t>
            </a:r>
            <a:r>
              <a:rPr lang="en-US" sz="3188" dirty="0">
                <a:solidFill>
                  <a:srgbClr val="FFFFFF"/>
                </a:solidFill>
                <a:latin typeface="Computer Says No"/>
              </a:rPr>
              <a:t> </a:t>
            </a:r>
            <a:r>
              <a:rPr lang="en-US" sz="3188" dirty="0" err="1">
                <a:solidFill>
                  <a:srgbClr val="FFFFFF"/>
                </a:solidFill>
                <a:latin typeface="Computer Says No"/>
              </a:rPr>
              <a:t>fonctions</a:t>
            </a:r>
            <a:r>
              <a:rPr lang="en-US" sz="3188" dirty="0">
                <a:solidFill>
                  <a:srgbClr val="FFFFFF"/>
                </a:solidFill>
                <a:latin typeface="Computer Says No"/>
              </a:rPr>
              <a:t> </a:t>
            </a:r>
            <a:r>
              <a:rPr lang="en-US" sz="3188" dirty="0" err="1">
                <a:solidFill>
                  <a:srgbClr val="FFFFFF"/>
                </a:solidFill>
                <a:latin typeface="Computer Says No"/>
              </a:rPr>
              <a:t>modulaires</a:t>
            </a:r>
            <a:r>
              <a:rPr lang="en-US" sz="3188" dirty="0">
                <a:solidFill>
                  <a:srgbClr val="FFFFFF"/>
                </a:solidFill>
                <a:latin typeface="Computer Says No"/>
              </a:rPr>
              <a:t> pour </a:t>
            </a:r>
            <a:r>
              <a:rPr lang="en-US" sz="3188" dirty="0" err="1">
                <a:solidFill>
                  <a:srgbClr val="FFFFFF"/>
                </a:solidFill>
                <a:latin typeface="Computer Says No"/>
              </a:rPr>
              <a:t>chaque</a:t>
            </a:r>
            <a:r>
              <a:rPr lang="en-US" sz="3188" dirty="0">
                <a:solidFill>
                  <a:srgbClr val="FFFFFF"/>
                </a:solidFill>
                <a:latin typeface="Computer Says No"/>
              </a:rPr>
              <a:t> </a:t>
            </a:r>
            <a:r>
              <a:rPr lang="en-US" sz="3188" dirty="0" err="1">
                <a:solidFill>
                  <a:srgbClr val="FFFFFF"/>
                </a:solidFill>
                <a:latin typeface="Computer Says No"/>
              </a:rPr>
              <a:t>fonctionnalité</a:t>
            </a:r>
            <a:r>
              <a:rPr lang="en-US" sz="3188" dirty="0">
                <a:solidFill>
                  <a:srgbClr val="FFFFFF"/>
                </a:solidFill>
                <a:latin typeface="Computer Says No"/>
              </a:rPr>
              <a:t>.</a:t>
            </a:r>
          </a:p>
          <a:p>
            <a:pPr>
              <a:lnSpc>
                <a:spcPts val="3059"/>
              </a:lnSpc>
            </a:pPr>
            <a:endParaRPr lang="en-US" sz="3188" dirty="0">
              <a:solidFill>
                <a:srgbClr val="FFFFFF"/>
              </a:solidFill>
              <a:latin typeface="Computer Says No"/>
            </a:endParaRPr>
          </a:p>
          <a:p>
            <a:pPr>
              <a:lnSpc>
                <a:spcPts val="5165"/>
              </a:lnSpc>
            </a:pPr>
            <a:r>
              <a:rPr lang="en-US" sz="3188" dirty="0">
                <a:solidFill>
                  <a:srgbClr val="FFFFFF"/>
                </a:solidFill>
                <a:latin typeface="Computer Says No"/>
              </a:rPr>
              <a:t>•Les </a:t>
            </a:r>
            <a:r>
              <a:rPr lang="en-US" sz="3188" dirty="0" err="1">
                <a:solidFill>
                  <a:srgbClr val="FFFFFF"/>
                </a:solidFill>
                <a:latin typeface="Computer Says No"/>
              </a:rPr>
              <a:t>informations</a:t>
            </a:r>
            <a:r>
              <a:rPr lang="en-US" sz="3188" dirty="0">
                <a:solidFill>
                  <a:srgbClr val="FFFFFF"/>
                </a:solidFill>
                <a:latin typeface="Computer Says No"/>
              </a:rPr>
              <a:t> des </a:t>
            </a:r>
            <a:r>
              <a:rPr lang="en-US" sz="3188" dirty="0" err="1">
                <a:solidFill>
                  <a:srgbClr val="FFFFFF"/>
                </a:solidFill>
                <a:latin typeface="Computer Says No"/>
              </a:rPr>
              <a:t>étudiants</a:t>
            </a:r>
            <a:r>
              <a:rPr lang="en-US" sz="3188" dirty="0">
                <a:solidFill>
                  <a:srgbClr val="FFFFFF"/>
                </a:solidFill>
                <a:latin typeface="Computer Says No"/>
              </a:rPr>
              <a:t> </a:t>
            </a:r>
            <a:r>
              <a:rPr lang="en-US" sz="3188" dirty="0" err="1">
                <a:solidFill>
                  <a:srgbClr val="FFFFFF"/>
                </a:solidFill>
                <a:latin typeface="Computer Says No"/>
              </a:rPr>
              <a:t>sont</a:t>
            </a:r>
            <a:r>
              <a:rPr lang="en-US" sz="3188" dirty="0">
                <a:solidFill>
                  <a:srgbClr val="FFFFFF"/>
                </a:solidFill>
                <a:latin typeface="Computer Says No"/>
              </a:rPr>
              <a:t> </a:t>
            </a:r>
            <a:r>
              <a:rPr lang="en-US" sz="3188" dirty="0" err="1">
                <a:solidFill>
                  <a:srgbClr val="FFFFFF"/>
                </a:solidFill>
                <a:latin typeface="Computer Says No"/>
              </a:rPr>
              <a:t>stockées</a:t>
            </a:r>
            <a:r>
              <a:rPr lang="en-US" sz="3188" dirty="0">
                <a:solidFill>
                  <a:srgbClr val="FFFFFF"/>
                </a:solidFill>
                <a:latin typeface="Computer Says No"/>
              </a:rPr>
              <a:t> </a:t>
            </a:r>
            <a:r>
              <a:rPr lang="en-US" sz="3188" dirty="0" err="1">
                <a:solidFill>
                  <a:srgbClr val="FFFFFF"/>
                </a:solidFill>
                <a:latin typeface="Computer Says No"/>
              </a:rPr>
              <a:t>dans</a:t>
            </a:r>
            <a:r>
              <a:rPr lang="en-US" sz="3188" dirty="0">
                <a:solidFill>
                  <a:srgbClr val="FFFFFF"/>
                </a:solidFill>
                <a:latin typeface="Computer Says No"/>
              </a:rPr>
              <a:t> </a:t>
            </a:r>
            <a:r>
              <a:rPr lang="en-US" sz="3188" dirty="0" err="1">
                <a:solidFill>
                  <a:srgbClr val="FFFFFF"/>
                </a:solidFill>
                <a:latin typeface="Computer Says No"/>
              </a:rPr>
              <a:t>une</a:t>
            </a:r>
            <a:r>
              <a:rPr lang="en-US" sz="3188" dirty="0">
                <a:solidFill>
                  <a:srgbClr val="FFFFFF"/>
                </a:solidFill>
                <a:latin typeface="Computer Says No"/>
              </a:rPr>
              <a:t> structure </a:t>
            </a:r>
            <a:r>
              <a:rPr lang="en-US" sz="3188" dirty="0" err="1">
                <a:solidFill>
                  <a:srgbClr val="FFFFFF"/>
                </a:solidFill>
                <a:latin typeface="Computer Says No"/>
              </a:rPr>
              <a:t>Etudiant</a:t>
            </a:r>
            <a:r>
              <a:rPr lang="en-US" sz="3188" dirty="0">
                <a:solidFill>
                  <a:srgbClr val="FFFFFF"/>
                </a:solidFill>
                <a:latin typeface="Computer Says No"/>
              </a:rPr>
              <a:t>.</a:t>
            </a:r>
          </a:p>
          <a:p>
            <a:pPr>
              <a:lnSpc>
                <a:spcPts val="2897"/>
              </a:lnSpc>
            </a:pPr>
            <a:endParaRPr lang="en-US" sz="3188" dirty="0">
              <a:solidFill>
                <a:srgbClr val="FFFFFF"/>
              </a:solidFill>
              <a:latin typeface="Computer Says No"/>
            </a:endParaRPr>
          </a:p>
          <a:p>
            <a:pPr>
              <a:lnSpc>
                <a:spcPts val="5165"/>
              </a:lnSpc>
            </a:pPr>
            <a:r>
              <a:rPr lang="en-US" sz="3188" dirty="0">
                <a:solidFill>
                  <a:srgbClr val="FFFFFF"/>
                </a:solidFill>
                <a:latin typeface="Computer Says No"/>
              </a:rPr>
              <a:t>•Des </a:t>
            </a:r>
            <a:r>
              <a:rPr lang="en-US" sz="3188" dirty="0" err="1">
                <a:solidFill>
                  <a:srgbClr val="FFFFFF"/>
                </a:solidFill>
                <a:latin typeface="Computer Says No"/>
              </a:rPr>
              <a:t>énumérations</a:t>
            </a:r>
            <a:r>
              <a:rPr lang="en-US" sz="3188" dirty="0">
                <a:solidFill>
                  <a:srgbClr val="FFFFFF"/>
                </a:solidFill>
                <a:latin typeface="Computer Says No"/>
              </a:rPr>
              <a:t> </a:t>
            </a:r>
            <a:r>
              <a:rPr lang="en-US" sz="3188" dirty="0" err="1">
                <a:solidFill>
                  <a:srgbClr val="FFFFFF"/>
                </a:solidFill>
                <a:latin typeface="Computer Says No"/>
              </a:rPr>
              <a:t>sont</a:t>
            </a:r>
            <a:r>
              <a:rPr lang="en-US" sz="3188" dirty="0">
                <a:solidFill>
                  <a:srgbClr val="FFFFFF"/>
                </a:solidFill>
                <a:latin typeface="Computer Says No"/>
              </a:rPr>
              <a:t> </a:t>
            </a:r>
            <a:r>
              <a:rPr lang="en-US" sz="3188" dirty="0" err="1">
                <a:solidFill>
                  <a:srgbClr val="FFFFFF"/>
                </a:solidFill>
                <a:latin typeface="Computer Says No"/>
              </a:rPr>
              <a:t>utilisées</a:t>
            </a:r>
            <a:r>
              <a:rPr lang="en-US" sz="3188" dirty="0">
                <a:solidFill>
                  <a:srgbClr val="FFFFFF"/>
                </a:solidFill>
                <a:latin typeface="Computer Says No"/>
              </a:rPr>
              <a:t> pour </a:t>
            </a:r>
            <a:r>
              <a:rPr lang="en-US" sz="3188" dirty="0" err="1">
                <a:solidFill>
                  <a:srgbClr val="FFFFFF"/>
                </a:solidFill>
                <a:latin typeface="Computer Says No"/>
              </a:rPr>
              <a:t>définir</a:t>
            </a:r>
            <a:r>
              <a:rPr lang="en-US" sz="3188" dirty="0">
                <a:solidFill>
                  <a:srgbClr val="FFFFFF"/>
                </a:solidFill>
                <a:latin typeface="Computer Says No"/>
              </a:rPr>
              <a:t> le </a:t>
            </a:r>
            <a:r>
              <a:rPr lang="en-US" sz="3188" dirty="0" err="1">
                <a:solidFill>
                  <a:srgbClr val="FFFFFF"/>
                </a:solidFill>
                <a:latin typeface="Computer Says No"/>
              </a:rPr>
              <a:t>sexe</a:t>
            </a:r>
            <a:r>
              <a:rPr lang="en-US" sz="3188" dirty="0">
                <a:solidFill>
                  <a:srgbClr val="FFFFFF"/>
                </a:solidFill>
                <a:latin typeface="Computer Says No"/>
              </a:rPr>
              <a:t>, la bourse, </a:t>
            </a:r>
            <a:r>
              <a:rPr lang="en-US" sz="3188" dirty="0" err="1">
                <a:solidFill>
                  <a:srgbClr val="FFFFFF"/>
                </a:solidFill>
                <a:latin typeface="Computer Says No"/>
              </a:rPr>
              <a:t>l'assurance</a:t>
            </a:r>
            <a:r>
              <a:rPr lang="en-US" sz="3188" dirty="0">
                <a:solidFill>
                  <a:srgbClr val="FFFFFF"/>
                </a:solidFill>
                <a:latin typeface="Computer Says No"/>
              </a:rPr>
              <a:t>, et </a:t>
            </a:r>
            <a:r>
              <a:rPr lang="en-US" sz="3188" dirty="0" err="1">
                <a:solidFill>
                  <a:srgbClr val="FFFFFF"/>
                </a:solidFill>
                <a:latin typeface="Computer Says No"/>
              </a:rPr>
              <a:t>l'état</a:t>
            </a:r>
            <a:r>
              <a:rPr lang="en-US" sz="3188" dirty="0">
                <a:solidFill>
                  <a:srgbClr val="FFFFFF"/>
                </a:solidFill>
                <a:latin typeface="Computer Says No"/>
              </a:rPr>
              <a:t> de  </a:t>
            </a:r>
            <a:r>
              <a:rPr lang="en-US" sz="3188" dirty="0" err="1">
                <a:solidFill>
                  <a:srgbClr val="FFFFFF"/>
                </a:solidFill>
                <a:latin typeface="Computer Says No"/>
              </a:rPr>
              <a:t>résiliation</a:t>
            </a:r>
            <a:r>
              <a:rPr lang="en-US" sz="3188" dirty="0">
                <a:solidFill>
                  <a:srgbClr val="FFFFFF"/>
                </a:solidFill>
                <a:latin typeface="Computer Says No"/>
              </a:rPr>
              <a:t> d'un </a:t>
            </a:r>
            <a:r>
              <a:rPr lang="en-US" sz="3188" dirty="0" err="1">
                <a:solidFill>
                  <a:srgbClr val="FFFFFF"/>
                </a:solidFill>
                <a:latin typeface="Computer Says No"/>
              </a:rPr>
              <a:t>étudiant</a:t>
            </a:r>
            <a:r>
              <a:rPr lang="en-US" sz="3188" dirty="0">
                <a:solidFill>
                  <a:srgbClr val="FFFFFF"/>
                </a:solidFill>
                <a:latin typeface="Computer Says No"/>
              </a:rPr>
              <a:t>.</a:t>
            </a:r>
          </a:p>
          <a:p>
            <a:pPr>
              <a:lnSpc>
                <a:spcPts val="2087"/>
              </a:lnSpc>
            </a:pPr>
            <a:endParaRPr lang="en-US" sz="3188" dirty="0">
              <a:solidFill>
                <a:srgbClr val="FFFFFF"/>
              </a:solidFill>
              <a:latin typeface="Computer Says No"/>
            </a:endParaRPr>
          </a:p>
          <a:p>
            <a:pPr>
              <a:lnSpc>
                <a:spcPts val="5165"/>
              </a:lnSpc>
            </a:pPr>
            <a:r>
              <a:rPr lang="en-US" sz="3188" dirty="0">
                <a:solidFill>
                  <a:srgbClr val="FFFFFF"/>
                </a:solidFill>
                <a:latin typeface="Computer Says No"/>
              </a:rPr>
              <a:t>•Des </a:t>
            </a:r>
            <a:r>
              <a:rPr lang="en-US" sz="3188" dirty="0" err="1">
                <a:solidFill>
                  <a:srgbClr val="FFFFFF"/>
                </a:solidFill>
                <a:latin typeface="Computer Says No"/>
              </a:rPr>
              <a:t>fonctions</a:t>
            </a:r>
            <a:r>
              <a:rPr lang="en-US" sz="3188" dirty="0">
                <a:solidFill>
                  <a:srgbClr val="FFFFFF"/>
                </a:solidFill>
                <a:latin typeface="Computer Says No"/>
              </a:rPr>
              <a:t> de manipulation des </a:t>
            </a:r>
            <a:r>
              <a:rPr lang="en-US" sz="3188" dirty="0" err="1">
                <a:solidFill>
                  <a:srgbClr val="FFFFFF"/>
                </a:solidFill>
                <a:latin typeface="Computer Says No"/>
              </a:rPr>
              <a:t>étudiants</a:t>
            </a:r>
            <a:r>
              <a:rPr lang="en-US" sz="3188" dirty="0">
                <a:solidFill>
                  <a:srgbClr val="FFFFFF"/>
                </a:solidFill>
                <a:latin typeface="Computer Says No"/>
              </a:rPr>
              <a:t> </a:t>
            </a:r>
            <a:r>
              <a:rPr lang="en-US" sz="3188" dirty="0" err="1">
                <a:solidFill>
                  <a:srgbClr val="FFFFFF"/>
                </a:solidFill>
                <a:latin typeface="Computer Says No"/>
              </a:rPr>
              <a:t>telles</a:t>
            </a:r>
            <a:r>
              <a:rPr lang="en-US" sz="3188" dirty="0">
                <a:solidFill>
                  <a:srgbClr val="FFFFFF"/>
                </a:solidFill>
                <a:latin typeface="Computer Says No"/>
              </a:rPr>
              <a:t> que </a:t>
            </a:r>
            <a:r>
              <a:rPr lang="en-US" sz="3188" dirty="0" err="1">
                <a:solidFill>
                  <a:srgbClr val="FFFFFF"/>
                </a:solidFill>
                <a:latin typeface="Computer Says No"/>
              </a:rPr>
              <a:t>l'affichage</a:t>
            </a:r>
            <a:r>
              <a:rPr lang="en-US" sz="3188" dirty="0">
                <a:solidFill>
                  <a:srgbClr val="FFFFFF"/>
                </a:solidFill>
                <a:latin typeface="Computer Says No"/>
              </a:rPr>
              <a:t>, la </a:t>
            </a:r>
            <a:r>
              <a:rPr lang="en-US" sz="3188" dirty="0" err="1">
                <a:solidFill>
                  <a:srgbClr val="FFFFFF"/>
                </a:solidFill>
                <a:latin typeface="Computer Says No"/>
              </a:rPr>
              <a:t>saisie</a:t>
            </a:r>
            <a:r>
              <a:rPr lang="en-US" sz="3188" dirty="0">
                <a:solidFill>
                  <a:srgbClr val="FFFFFF"/>
                </a:solidFill>
                <a:latin typeface="Computer Says No"/>
              </a:rPr>
              <a:t>, la modification, la consultation, le tri, la </a:t>
            </a:r>
            <a:r>
              <a:rPr lang="en-US" sz="3188" dirty="0" err="1">
                <a:solidFill>
                  <a:srgbClr val="FFFFFF"/>
                </a:solidFill>
                <a:latin typeface="Computer Says No"/>
              </a:rPr>
              <a:t>recherche</a:t>
            </a:r>
            <a:r>
              <a:rPr lang="en-US" sz="3188" dirty="0">
                <a:solidFill>
                  <a:srgbClr val="FFFFFF"/>
                </a:solidFill>
                <a:latin typeface="Computer Says No"/>
              </a:rPr>
              <a:t> et la suppression </a:t>
            </a:r>
            <a:r>
              <a:rPr lang="en-US" sz="3188" dirty="0" err="1">
                <a:solidFill>
                  <a:srgbClr val="FFFFFF"/>
                </a:solidFill>
                <a:latin typeface="Computer Says No"/>
              </a:rPr>
              <a:t>sont</a:t>
            </a:r>
            <a:r>
              <a:rPr lang="en-US" sz="3188" dirty="0">
                <a:solidFill>
                  <a:srgbClr val="FFFFFF"/>
                </a:solidFill>
                <a:latin typeface="Computer Says No"/>
              </a:rPr>
              <a:t> </a:t>
            </a:r>
            <a:r>
              <a:rPr lang="en-US" sz="3188" dirty="0" err="1">
                <a:solidFill>
                  <a:srgbClr val="FFFFFF"/>
                </a:solidFill>
                <a:latin typeface="Computer Says No"/>
              </a:rPr>
              <a:t>implémentées</a:t>
            </a:r>
            <a:r>
              <a:rPr lang="en-US" sz="3188" dirty="0">
                <a:solidFill>
                  <a:srgbClr val="FFFFFF"/>
                </a:solidFill>
                <a:latin typeface="Computer Says No"/>
              </a:rPr>
              <a:t>.</a:t>
            </a:r>
          </a:p>
          <a:p>
            <a:pPr>
              <a:lnSpc>
                <a:spcPts val="1519"/>
              </a:lnSpc>
            </a:pPr>
            <a:endParaRPr lang="en-US" sz="3188" dirty="0">
              <a:solidFill>
                <a:srgbClr val="FFFFFF"/>
              </a:solidFill>
              <a:latin typeface="Computer Says No"/>
            </a:endParaRPr>
          </a:p>
          <a:p>
            <a:pPr>
              <a:lnSpc>
                <a:spcPts val="5165"/>
              </a:lnSpc>
            </a:pPr>
            <a:r>
              <a:rPr lang="en-US" sz="3188" dirty="0">
                <a:solidFill>
                  <a:srgbClr val="FFFFFF"/>
                </a:solidFill>
                <a:latin typeface="Computer Says No"/>
              </a:rPr>
              <a:t>•</a:t>
            </a:r>
            <a:r>
              <a:rPr lang="en-US" sz="3188" dirty="0" err="1">
                <a:solidFill>
                  <a:srgbClr val="FFFFFF"/>
                </a:solidFill>
                <a:latin typeface="Computer Says No"/>
              </a:rPr>
              <a:t>Une</a:t>
            </a:r>
            <a:r>
              <a:rPr lang="en-US" sz="3188" dirty="0">
                <a:solidFill>
                  <a:srgbClr val="FFFFFF"/>
                </a:solidFill>
                <a:latin typeface="Computer Says No"/>
              </a:rPr>
              <a:t> </a:t>
            </a:r>
            <a:r>
              <a:rPr lang="en-US" sz="3188" dirty="0" err="1">
                <a:solidFill>
                  <a:srgbClr val="FFFFFF"/>
                </a:solidFill>
                <a:latin typeface="Computer Says No"/>
              </a:rPr>
              <a:t>fonction</a:t>
            </a:r>
            <a:r>
              <a:rPr lang="en-US" sz="3188" dirty="0">
                <a:solidFill>
                  <a:srgbClr val="FFFFFF"/>
                </a:solidFill>
                <a:latin typeface="Computer Says No"/>
              </a:rPr>
              <a:t> de </a:t>
            </a:r>
            <a:r>
              <a:rPr lang="en-US" sz="3188" dirty="0" err="1">
                <a:solidFill>
                  <a:srgbClr val="FFFFFF"/>
                </a:solidFill>
                <a:latin typeface="Computer Says No"/>
              </a:rPr>
              <a:t>verrouillage</a:t>
            </a:r>
            <a:r>
              <a:rPr lang="en-US" sz="3188" dirty="0">
                <a:solidFill>
                  <a:srgbClr val="FFFFFF"/>
                </a:solidFill>
                <a:latin typeface="Computer Says No"/>
              </a:rPr>
              <a:t> </a:t>
            </a:r>
            <a:r>
              <a:rPr lang="en-US" sz="3188" dirty="0" err="1">
                <a:solidFill>
                  <a:srgbClr val="FFFFFF"/>
                </a:solidFill>
                <a:latin typeface="Computer Says No"/>
              </a:rPr>
              <a:t>requiert</a:t>
            </a:r>
            <a:r>
              <a:rPr lang="en-US" sz="3188" dirty="0">
                <a:solidFill>
                  <a:srgbClr val="FFFFFF"/>
                </a:solidFill>
                <a:latin typeface="Computer Says No"/>
              </a:rPr>
              <a:t> </a:t>
            </a:r>
            <a:r>
              <a:rPr lang="en-US" sz="3188" dirty="0" err="1">
                <a:solidFill>
                  <a:srgbClr val="FFFFFF"/>
                </a:solidFill>
                <a:latin typeface="Computer Says No"/>
              </a:rPr>
              <a:t>une</a:t>
            </a:r>
            <a:r>
              <a:rPr lang="en-US" sz="3188" dirty="0">
                <a:solidFill>
                  <a:srgbClr val="FFFFFF"/>
                </a:solidFill>
                <a:latin typeface="Computer Says No"/>
              </a:rPr>
              <a:t> </a:t>
            </a:r>
            <a:r>
              <a:rPr lang="en-US" sz="3188" dirty="0" err="1">
                <a:solidFill>
                  <a:srgbClr val="FFFFFF"/>
                </a:solidFill>
                <a:latin typeface="Computer Says No"/>
              </a:rPr>
              <a:t>authentification</a:t>
            </a:r>
            <a:r>
              <a:rPr lang="en-US" sz="3188" dirty="0">
                <a:solidFill>
                  <a:srgbClr val="FFFFFF"/>
                </a:solidFill>
                <a:latin typeface="Computer Says No"/>
              </a:rPr>
              <a:t> </a:t>
            </a:r>
            <a:r>
              <a:rPr lang="en-US" sz="3188" dirty="0" err="1">
                <a:solidFill>
                  <a:srgbClr val="FFFFFF"/>
                </a:solidFill>
                <a:latin typeface="Computer Says No"/>
              </a:rPr>
              <a:t>avant</a:t>
            </a:r>
            <a:r>
              <a:rPr lang="en-US" sz="3188" dirty="0">
                <a:solidFill>
                  <a:srgbClr val="FFFFFF"/>
                </a:solidFill>
                <a:latin typeface="Computer Says No"/>
              </a:rPr>
              <a:t> </a:t>
            </a:r>
            <a:r>
              <a:rPr lang="en-US" sz="3188" dirty="0" err="1">
                <a:solidFill>
                  <a:srgbClr val="FFFFFF"/>
                </a:solidFill>
                <a:latin typeface="Computer Says No"/>
              </a:rPr>
              <a:t>d'accéder</a:t>
            </a:r>
            <a:r>
              <a:rPr lang="en-US" sz="3188" dirty="0">
                <a:solidFill>
                  <a:srgbClr val="FFFFFF"/>
                </a:solidFill>
                <a:latin typeface="Computer Says No"/>
              </a:rPr>
              <a:t> au menu principal.</a:t>
            </a:r>
          </a:p>
          <a:p>
            <a:pPr>
              <a:lnSpc>
                <a:spcPts val="1064"/>
              </a:lnSpc>
            </a:pPr>
            <a:endParaRPr lang="en-US" sz="3188" dirty="0">
              <a:solidFill>
                <a:srgbClr val="FFFFFF"/>
              </a:solidFill>
              <a:latin typeface="Computer Says No"/>
            </a:endParaRPr>
          </a:p>
          <a:p>
            <a:pPr>
              <a:lnSpc>
                <a:spcPts val="5165"/>
              </a:lnSpc>
            </a:pPr>
            <a:r>
              <a:rPr lang="en-US" sz="3188" dirty="0">
                <a:solidFill>
                  <a:srgbClr val="FFFFFF"/>
                </a:solidFill>
                <a:latin typeface="Computer Says No"/>
              </a:rPr>
              <a:t>•La </a:t>
            </a:r>
            <a:r>
              <a:rPr lang="en-US" sz="3188" dirty="0" err="1">
                <a:solidFill>
                  <a:srgbClr val="FFFFFF"/>
                </a:solidFill>
                <a:latin typeface="Computer Says No"/>
              </a:rPr>
              <a:t>fonction</a:t>
            </a:r>
            <a:r>
              <a:rPr lang="en-US" sz="3188" dirty="0">
                <a:solidFill>
                  <a:srgbClr val="FFFFFF"/>
                </a:solidFill>
                <a:latin typeface="Computer Says No"/>
              </a:rPr>
              <a:t> main </a:t>
            </a:r>
            <a:r>
              <a:rPr lang="en-US" sz="3188" dirty="0" err="1">
                <a:solidFill>
                  <a:srgbClr val="FFFFFF"/>
                </a:solidFill>
                <a:latin typeface="Computer Says No"/>
              </a:rPr>
              <a:t>appelle</a:t>
            </a:r>
            <a:r>
              <a:rPr lang="en-US" sz="3188" dirty="0">
                <a:solidFill>
                  <a:srgbClr val="FFFFFF"/>
                </a:solidFill>
                <a:latin typeface="Computer Says No"/>
              </a:rPr>
              <a:t> la </a:t>
            </a:r>
            <a:r>
              <a:rPr lang="en-US" sz="3188" dirty="0" err="1">
                <a:solidFill>
                  <a:srgbClr val="FFFFFF"/>
                </a:solidFill>
                <a:latin typeface="Computer Says No"/>
              </a:rPr>
              <a:t>fonction</a:t>
            </a:r>
            <a:r>
              <a:rPr lang="en-US" sz="3188" dirty="0">
                <a:solidFill>
                  <a:srgbClr val="FFFFFF"/>
                </a:solidFill>
                <a:latin typeface="Computer Says No"/>
              </a:rPr>
              <a:t> de </a:t>
            </a:r>
            <a:r>
              <a:rPr lang="en-US" sz="3188" dirty="0" err="1">
                <a:solidFill>
                  <a:srgbClr val="FFFFFF"/>
                </a:solidFill>
                <a:latin typeface="Computer Says No"/>
              </a:rPr>
              <a:t>verrouillage</a:t>
            </a:r>
            <a:r>
              <a:rPr lang="en-US" sz="3188" dirty="0">
                <a:solidFill>
                  <a:srgbClr val="FFFFFF"/>
                </a:solidFill>
                <a:latin typeface="Computer Says No"/>
              </a:rPr>
              <a:t> pour </a:t>
            </a:r>
            <a:r>
              <a:rPr lang="en-US" sz="3188" dirty="0" err="1">
                <a:solidFill>
                  <a:srgbClr val="FFFFFF"/>
                </a:solidFill>
                <a:latin typeface="Computer Says No"/>
              </a:rPr>
              <a:t>démarrer</a:t>
            </a:r>
            <a:r>
              <a:rPr lang="en-US" sz="3188" dirty="0">
                <a:solidFill>
                  <a:srgbClr val="FFFFFF"/>
                </a:solidFill>
                <a:latin typeface="Computer Says No"/>
              </a:rPr>
              <a:t> le </a:t>
            </a:r>
            <a:r>
              <a:rPr lang="en-US" sz="3188" dirty="0" err="1">
                <a:solidFill>
                  <a:srgbClr val="FFFFFF"/>
                </a:solidFill>
                <a:latin typeface="Computer Says No"/>
              </a:rPr>
              <a:t>programme</a:t>
            </a:r>
            <a:r>
              <a:rPr lang="en-US" sz="3188" dirty="0">
                <a:solidFill>
                  <a:srgbClr val="FFFFFF"/>
                </a:solidFill>
                <a:latin typeface="Computer Says No"/>
              </a:rPr>
              <a:t>.</a:t>
            </a:r>
          </a:p>
        </p:txBody>
      </p:sp>
      <p:sp>
        <p:nvSpPr>
          <p:cNvPr id="5" name="Freeform 5"/>
          <p:cNvSpPr/>
          <p:nvPr/>
        </p:nvSpPr>
        <p:spPr>
          <a:xfrm flipH="1">
            <a:off x="17054248" y="8671225"/>
            <a:ext cx="4224398" cy="3231550"/>
          </a:xfrm>
          <a:custGeom>
            <a:avLst/>
            <a:gdLst/>
            <a:ahLst/>
            <a:cxnLst/>
            <a:rect l="l" t="t" r="r" b="b"/>
            <a:pathLst>
              <a:path w="4224398" h="3231550">
                <a:moveTo>
                  <a:pt x="4224398" y="0"/>
                </a:moveTo>
                <a:lnTo>
                  <a:pt x="0" y="0"/>
                </a:lnTo>
                <a:lnTo>
                  <a:pt x="0" y="3231550"/>
                </a:lnTo>
                <a:lnTo>
                  <a:pt x="4224398" y="3231550"/>
                </a:lnTo>
                <a:lnTo>
                  <a:pt x="4224398" y="0"/>
                </a:lnTo>
                <a:close/>
              </a:path>
            </a:pathLst>
          </a:custGeom>
          <a:blipFill>
            <a:blip r:embed="rId4"/>
            <a:stretch>
              <a:fillRect/>
            </a:stretch>
          </a:blipFill>
        </p:spPr>
      </p:sp>
      <p:sp>
        <p:nvSpPr>
          <p:cNvPr id="6" name="Freeform 6"/>
          <p:cNvSpPr/>
          <p:nvPr/>
        </p:nvSpPr>
        <p:spPr>
          <a:xfrm>
            <a:off x="11635447" y="-4417662"/>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5"/>
            <a:stretch>
              <a:fillRect/>
            </a:stretch>
          </a:blipFill>
        </p:spPr>
      </p:sp>
      <p:sp>
        <p:nvSpPr>
          <p:cNvPr id="7" name="Freeform 7"/>
          <p:cNvSpPr/>
          <p:nvPr/>
        </p:nvSpPr>
        <p:spPr>
          <a:xfrm>
            <a:off x="13443971" y="-5532139"/>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5"/>
            <a:stretch>
              <a:fillRect/>
            </a:stretch>
          </a:blipFill>
        </p:spPr>
      </p:sp>
      <p:sp>
        <p:nvSpPr>
          <p:cNvPr id="8" name="Freeform 8"/>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6"/>
            <a:stretch>
              <a:fillRect/>
            </a:stretch>
          </a:blipFill>
        </p:spPr>
      </p:sp>
      <p:sp>
        <p:nvSpPr>
          <p:cNvPr id="9" name="AutoShape 9"/>
          <p:cNvSpPr/>
          <p:nvPr/>
        </p:nvSpPr>
        <p:spPr>
          <a:xfrm flipH="1">
            <a:off x="8437211" y="406589"/>
            <a:ext cx="0" cy="9654862"/>
          </a:xfrm>
          <a:prstGeom prst="line">
            <a:avLst/>
          </a:prstGeom>
          <a:ln w="38100" cap="flat">
            <a:solidFill>
              <a:srgbClr val="FFFFFF"/>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63916" b="-86898"/>
            </a:stretch>
          </a:blipFill>
        </p:spPr>
      </p:sp>
      <p:sp>
        <p:nvSpPr>
          <p:cNvPr id="3" name="Freeform 3"/>
          <p:cNvSpPr/>
          <p:nvPr/>
        </p:nvSpPr>
        <p:spPr>
          <a:xfrm>
            <a:off x="2095632" y="2737251"/>
            <a:ext cx="3497870" cy="3497870"/>
          </a:xfrm>
          <a:custGeom>
            <a:avLst/>
            <a:gdLst/>
            <a:ahLst/>
            <a:cxnLst/>
            <a:rect l="l" t="t" r="r" b="b"/>
            <a:pathLst>
              <a:path w="3497870" h="3497870">
                <a:moveTo>
                  <a:pt x="0" y="0"/>
                </a:moveTo>
                <a:lnTo>
                  <a:pt x="3497871" y="0"/>
                </a:lnTo>
                <a:lnTo>
                  <a:pt x="3497871" y="3497870"/>
                </a:lnTo>
                <a:lnTo>
                  <a:pt x="0" y="349787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3900191" y="4537149"/>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5" name="Freeform 5"/>
          <p:cNvSpPr/>
          <p:nvPr/>
        </p:nvSpPr>
        <p:spPr>
          <a:xfrm>
            <a:off x="2095632" y="6398648"/>
            <a:ext cx="3497870" cy="3497870"/>
          </a:xfrm>
          <a:custGeom>
            <a:avLst/>
            <a:gdLst/>
            <a:ahLst/>
            <a:cxnLst/>
            <a:rect l="l" t="t" r="r" b="b"/>
            <a:pathLst>
              <a:path w="3497870" h="3497870">
                <a:moveTo>
                  <a:pt x="0" y="0"/>
                </a:moveTo>
                <a:lnTo>
                  <a:pt x="3497871" y="0"/>
                </a:lnTo>
                <a:lnTo>
                  <a:pt x="3497871" y="3497870"/>
                </a:lnTo>
                <a:lnTo>
                  <a:pt x="0" y="349787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6" name="Freeform 6"/>
          <p:cNvSpPr/>
          <p:nvPr/>
        </p:nvSpPr>
        <p:spPr>
          <a:xfrm>
            <a:off x="230108" y="4537149"/>
            <a:ext cx="3497870" cy="3497870"/>
          </a:xfrm>
          <a:custGeom>
            <a:avLst/>
            <a:gdLst/>
            <a:ahLst/>
            <a:cxnLst/>
            <a:rect l="l" t="t" r="r" b="b"/>
            <a:pathLst>
              <a:path w="3497870" h="3497870">
                <a:moveTo>
                  <a:pt x="0" y="0"/>
                </a:moveTo>
                <a:lnTo>
                  <a:pt x="3497870" y="0"/>
                </a:lnTo>
                <a:lnTo>
                  <a:pt x="3497870" y="3497870"/>
                </a:lnTo>
                <a:lnTo>
                  <a:pt x="0" y="349787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7" name="Freeform 7"/>
          <p:cNvSpPr/>
          <p:nvPr/>
        </p:nvSpPr>
        <p:spPr>
          <a:xfrm>
            <a:off x="-90289" y="-89523"/>
            <a:ext cx="4631438" cy="3298555"/>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6"/>
            <a:stretch>
              <a:fillRect/>
            </a:stretch>
          </a:blipFill>
        </p:spPr>
      </p:sp>
      <p:sp>
        <p:nvSpPr>
          <p:cNvPr id="8" name="Freeform 8"/>
          <p:cNvSpPr/>
          <p:nvPr/>
        </p:nvSpPr>
        <p:spPr>
          <a:xfrm>
            <a:off x="12841328" y="5143500"/>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7"/>
            <a:stretch>
              <a:fillRect/>
            </a:stretch>
          </a:blipFill>
        </p:spPr>
      </p:sp>
      <p:sp>
        <p:nvSpPr>
          <p:cNvPr id="9" name="TextBox 9"/>
          <p:cNvSpPr txBox="1"/>
          <p:nvPr/>
        </p:nvSpPr>
        <p:spPr>
          <a:xfrm>
            <a:off x="7720615" y="662673"/>
            <a:ext cx="7441242" cy="577081"/>
          </a:xfrm>
          <a:prstGeom prst="rect">
            <a:avLst/>
          </a:prstGeom>
        </p:spPr>
        <p:txBody>
          <a:bodyPr lIns="0" tIns="0" rIns="0" bIns="0" rtlCol="0" anchor="t">
            <a:spAutoFit/>
          </a:bodyPr>
          <a:lstStyle/>
          <a:p>
            <a:pPr marL="0" lvl="0" indent="0">
              <a:lnSpc>
                <a:spcPts val="4458"/>
              </a:lnSpc>
              <a:spcBef>
                <a:spcPct val="0"/>
              </a:spcBef>
            </a:pPr>
            <a:r>
              <a:rPr lang="en-US" sz="6192" dirty="0">
                <a:solidFill>
                  <a:schemeClr val="bg1"/>
                </a:solidFill>
                <a:latin typeface="Computer Says No"/>
              </a:rPr>
              <a:t>AMÉLIORATIONS POSSIBLES :</a:t>
            </a:r>
          </a:p>
        </p:txBody>
      </p:sp>
      <p:sp>
        <p:nvSpPr>
          <p:cNvPr id="10" name="TextBox 10"/>
          <p:cNvSpPr txBox="1"/>
          <p:nvPr/>
        </p:nvSpPr>
        <p:spPr>
          <a:xfrm>
            <a:off x="5289232" y="2027108"/>
            <a:ext cx="11463317" cy="1601262"/>
          </a:xfrm>
          <a:prstGeom prst="rect">
            <a:avLst/>
          </a:prstGeom>
        </p:spPr>
        <p:txBody>
          <a:bodyPr lIns="0" tIns="0" rIns="0" bIns="0" rtlCol="0" anchor="t">
            <a:spAutoFit/>
          </a:bodyPr>
          <a:lstStyle/>
          <a:p>
            <a:pPr>
              <a:lnSpc>
                <a:spcPts val="3050"/>
              </a:lnSpc>
            </a:pPr>
            <a:r>
              <a:rPr lang="en-US" sz="4236" dirty="0">
                <a:solidFill>
                  <a:schemeClr val="bg1"/>
                </a:solidFill>
                <a:latin typeface="Computer Says No"/>
              </a:rPr>
              <a:t>•LA GESTION DE LA MÉMOIRE POURRAIT ÊTRE AMÉLIORÉE EN ÉVITANT LES FUITES DE MÉMOIRE ET EN UTILISANT DES STRUCTURES DE DONNÉES DYNAMIQUES PLUS EFFICACES.</a:t>
            </a:r>
          </a:p>
          <a:p>
            <a:pPr marL="0" lvl="0" indent="0">
              <a:lnSpc>
                <a:spcPts val="3050"/>
              </a:lnSpc>
              <a:spcBef>
                <a:spcPct val="0"/>
              </a:spcBef>
            </a:pPr>
            <a:endParaRPr lang="en-US" sz="4236" dirty="0">
              <a:solidFill>
                <a:srgbClr val="6866E1"/>
              </a:solidFill>
              <a:latin typeface="Computer Says No"/>
            </a:endParaRPr>
          </a:p>
        </p:txBody>
      </p:sp>
      <p:sp>
        <p:nvSpPr>
          <p:cNvPr id="11" name="Freeform 11"/>
          <p:cNvSpPr/>
          <p:nvPr/>
        </p:nvSpPr>
        <p:spPr>
          <a:xfrm>
            <a:off x="3216118" y="3857737"/>
            <a:ext cx="1256899" cy="1256899"/>
          </a:xfrm>
          <a:custGeom>
            <a:avLst/>
            <a:gdLst/>
            <a:ahLst/>
            <a:cxnLst/>
            <a:rect l="l" t="t" r="r" b="b"/>
            <a:pathLst>
              <a:path w="1256899" h="1256899">
                <a:moveTo>
                  <a:pt x="0" y="0"/>
                </a:moveTo>
                <a:lnTo>
                  <a:pt x="1256899" y="0"/>
                </a:lnTo>
                <a:lnTo>
                  <a:pt x="1256899" y="1256898"/>
                </a:lnTo>
                <a:lnTo>
                  <a:pt x="0" y="1256898"/>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12" name="Freeform 12"/>
          <p:cNvSpPr/>
          <p:nvPr/>
        </p:nvSpPr>
        <p:spPr>
          <a:xfrm>
            <a:off x="4985696" y="5575834"/>
            <a:ext cx="1326860" cy="1256899"/>
          </a:xfrm>
          <a:custGeom>
            <a:avLst/>
            <a:gdLst/>
            <a:ahLst/>
            <a:cxnLst/>
            <a:rect l="l" t="t" r="r" b="b"/>
            <a:pathLst>
              <a:path w="1326860" h="1256899">
                <a:moveTo>
                  <a:pt x="0" y="0"/>
                </a:moveTo>
                <a:lnTo>
                  <a:pt x="1326860" y="0"/>
                </a:lnTo>
                <a:lnTo>
                  <a:pt x="1326860" y="1256899"/>
                </a:lnTo>
                <a:lnTo>
                  <a:pt x="0" y="1256899"/>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a:ln cap="sq">
            <a:noFill/>
            <a:prstDash val="solid"/>
            <a:miter/>
          </a:ln>
        </p:spPr>
      </p:sp>
      <p:sp>
        <p:nvSpPr>
          <p:cNvPr id="13" name="Freeform 13"/>
          <p:cNvSpPr/>
          <p:nvPr/>
        </p:nvSpPr>
        <p:spPr>
          <a:xfrm>
            <a:off x="1459121" y="5575834"/>
            <a:ext cx="1273023" cy="1318574"/>
          </a:xfrm>
          <a:custGeom>
            <a:avLst/>
            <a:gdLst/>
            <a:ahLst/>
            <a:cxnLst/>
            <a:rect l="l" t="t" r="r" b="b"/>
            <a:pathLst>
              <a:path w="1273023" h="1318574">
                <a:moveTo>
                  <a:pt x="0" y="0"/>
                </a:moveTo>
                <a:lnTo>
                  <a:pt x="1273023" y="0"/>
                </a:lnTo>
                <a:lnTo>
                  <a:pt x="1273023" y="1318574"/>
                </a:lnTo>
                <a:lnTo>
                  <a:pt x="0" y="1318574"/>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a:ln cap="sq">
            <a:noFill/>
            <a:prstDash val="solid"/>
            <a:miter/>
          </a:ln>
        </p:spPr>
      </p:sp>
      <p:sp>
        <p:nvSpPr>
          <p:cNvPr id="14" name="Freeform 14"/>
          <p:cNvSpPr/>
          <p:nvPr/>
        </p:nvSpPr>
        <p:spPr>
          <a:xfrm>
            <a:off x="3276168" y="6943289"/>
            <a:ext cx="1551199" cy="1204295"/>
          </a:xfrm>
          <a:custGeom>
            <a:avLst/>
            <a:gdLst/>
            <a:ahLst/>
            <a:cxnLst/>
            <a:rect l="l" t="t" r="r" b="b"/>
            <a:pathLst>
              <a:path w="1551199" h="1204295">
                <a:moveTo>
                  <a:pt x="0" y="0"/>
                </a:moveTo>
                <a:lnTo>
                  <a:pt x="1551200" y="0"/>
                </a:lnTo>
                <a:lnTo>
                  <a:pt x="1551200" y="1204294"/>
                </a:lnTo>
                <a:lnTo>
                  <a:pt x="0" y="1204294"/>
                </a:lnTo>
                <a:lnTo>
                  <a:pt x="0" y="0"/>
                </a:lnTo>
                <a:close/>
              </a:path>
            </a:pathLst>
          </a:custGeom>
          <a:blipFill>
            <a:blip r:embed="rId14">
              <a:extLst>
                <a:ext uri="{96DAC541-7B7A-43D3-8B79-37D633B846F1}">
                  <asvg:svgBlip xmlns="" xmlns:asvg="http://schemas.microsoft.com/office/drawing/2016/SVG/main" r:embed="rId15"/>
                </a:ext>
              </a:extLst>
            </a:blip>
            <a:stretch>
              <a:fillRect/>
            </a:stretch>
          </a:blipFill>
          <a:ln cap="sq">
            <a:noFill/>
            <a:prstDash val="solid"/>
            <a:miter/>
          </a:ln>
        </p:spPr>
      </p:sp>
      <p:sp>
        <p:nvSpPr>
          <p:cNvPr id="15" name="TextBox 15"/>
          <p:cNvSpPr txBox="1"/>
          <p:nvPr/>
        </p:nvSpPr>
        <p:spPr>
          <a:xfrm>
            <a:off x="7398061" y="5065822"/>
            <a:ext cx="8878889" cy="1220262"/>
          </a:xfrm>
          <a:prstGeom prst="rect">
            <a:avLst/>
          </a:prstGeom>
        </p:spPr>
        <p:txBody>
          <a:bodyPr lIns="0" tIns="0" rIns="0" bIns="0" rtlCol="0" anchor="t">
            <a:spAutoFit/>
          </a:bodyPr>
          <a:lstStyle/>
          <a:p>
            <a:pPr>
              <a:lnSpc>
                <a:spcPts val="3050"/>
              </a:lnSpc>
            </a:pPr>
            <a:r>
              <a:rPr lang="en-US" sz="4236" dirty="0">
                <a:solidFill>
                  <a:schemeClr val="bg1"/>
                </a:solidFill>
                <a:latin typeface="Computer Says No"/>
              </a:rPr>
              <a:t>•UNE INTERFACE UTILISATEUR PLUS CONVIVIALE AVEC DES MENUS INTERACTIFS POURRAIT ÊTRE AJOUTÉE.</a:t>
            </a:r>
          </a:p>
          <a:p>
            <a:pPr marL="0" lvl="0" indent="0">
              <a:lnSpc>
                <a:spcPts val="3050"/>
              </a:lnSpc>
              <a:spcBef>
                <a:spcPct val="0"/>
              </a:spcBef>
            </a:pPr>
            <a:endParaRPr lang="en-US" sz="4236" dirty="0">
              <a:solidFill>
                <a:srgbClr val="6866E1"/>
              </a:solidFill>
              <a:latin typeface="Computer Says No"/>
            </a:endParaRPr>
          </a:p>
        </p:txBody>
      </p:sp>
      <p:sp>
        <p:nvSpPr>
          <p:cNvPr id="16" name="TextBox 16"/>
          <p:cNvSpPr txBox="1"/>
          <p:nvPr/>
        </p:nvSpPr>
        <p:spPr>
          <a:xfrm>
            <a:off x="6030898" y="8167157"/>
            <a:ext cx="8409058" cy="2363262"/>
          </a:xfrm>
          <a:prstGeom prst="rect">
            <a:avLst/>
          </a:prstGeom>
        </p:spPr>
        <p:txBody>
          <a:bodyPr lIns="0" tIns="0" rIns="0" bIns="0" rtlCol="0" anchor="t">
            <a:spAutoFit/>
          </a:bodyPr>
          <a:lstStyle/>
          <a:p>
            <a:pPr>
              <a:lnSpc>
                <a:spcPts val="3050"/>
              </a:lnSpc>
            </a:pPr>
            <a:r>
              <a:rPr lang="en-US" sz="4236" dirty="0">
                <a:solidFill>
                  <a:schemeClr val="bg1"/>
                </a:solidFill>
                <a:latin typeface="Computer Says No"/>
              </a:rPr>
              <a:t>•DES FONCTIONNALITÉS SUPPLÉMENTAIRES TELLES QUE L'EXPORTATION/IMPORTATION DE DONNÉES, LA GÉNÉRATION DE RAPPORTS, ETC., POURRAIENT ÊTRE IMPLÉMENTÉES POUR AMÉLIORER L'UTILITÉ DE L'APPLICATION.</a:t>
            </a:r>
          </a:p>
          <a:p>
            <a:pPr marL="0" lvl="0" indent="0">
              <a:lnSpc>
                <a:spcPts val="3050"/>
              </a:lnSpc>
              <a:spcBef>
                <a:spcPct val="0"/>
              </a:spcBef>
            </a:pPr>
            <a:endParaRPr lang="en-US" sz="4236" dirty="0">
              <a:solidFill>
                <a:schemeClr val="bg1"/>
              </a:solidFill>
              <a:latin typeface="Computer Says 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par>
                                <p:cTn id="25" presetID="2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par>
                                <p:cTn id="31" presetID="22" presetClass="entr" presetSubtype="4"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strVal val="#ppt_x"/>
                                          </p:val>
                                        </p:tav>
                                        <p:tav tm="100000">
                                          <p:val>
                                            <p:strVal val="#ppt_x"/>
                                          </p:val>
                                        </p:tav>
                                      </p:tavLst>
                                    </p:anim>
                                    <p:anim calcmode="lin" valueType="num">
                                      <p:cBhvr>
                                        <p:cTn id="52" dur="1000" fill="hold"/>
                                        <p:tgtEl>
                                          <p:spTgt spid="10"/>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1000"/>
                                        <p:tgtEl>
                                          <p:spTgt spid="15"/>
                                        </p:tgtEl>
                                      </p:cBhvr>
                                    </p:animEffect>
                                    <p:anim calcmode="lin" valueType="num">
                                      <p:cBhvr>
                                        <p:cTn id="56" dur="1000" fill="hold"/>
                                        <p:tgtEl>
                                          <p:spTgt spid="15"/>
                                        </p:tgtEl>
                                        <p:attrNameLst>
                                          <p:attrName>ppt_x</p:attrName>
                                        </p:attrNameLst>
                                      </p:cBhvr>
                                      <p:tavLst>
                                        <p:tav tm="0">
                                          <p:val>
                                            <p:strVal val="#ppt_x"/>
                                          </p:val>
                                        </p:tav>
                                        <p:tav tm="100000">
                                          <p:val>
                                            <p:strVal val="#ppt_x"/>
                                          </p:val>
                                        </p:tav>
                                      </p:tavLst>
                                    </p:anim>
                                    <p:anim calcmode="lin" valueType="num">
                                      <p:cBhvr>
                                        <p:cTn id="57" dur="1000" fill="hold"/>
                                        <p:tgtEl>
                                          <p:spTgt spid="1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0"/>
                                        <p:tgtEl>
                                          <p:spTgt spid="16"/>
                                        </p:tgtEl>
                                      </p:cBhvr>
                                    </p:animEffect>
                                    <p:anim calcmode="lin" valueType="num">
                                      <p:cBhvr>
                                        <p:cTn id="61" dur="1000" fill="hold"/>
                                        <p:tgtEl>
                                          <p:spTgt spid="16"/>
                                        </p:tgtEl>
                                        <p:attrNameLst>
                                          <p:attrName>ppt_x</p:attrName>
                                        </p:attrNameLst>
                                      </p:cBhvr>
                                      <p:tavLst>
                                        <p:tav tm="0">
                                          <p:val>
                                            <p:strVal val="#ppt_x"/>
                                          </p:val>
                                        </p:tav>
                                        <p:tav tm="100000">
                                          <p:val>
                                            <p:strVal val="#ppt_x"/>
                                          </p:val>
                                        </p:tav>
                                      </p:tavLst>
                                    </p:anim>
                                    <p:anim calcmode="lin" valueType="num">
                                      <p:cBhvr>
                                        <p:cTn id="6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5" grpId="0"/>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1060</TotalTime>
  <Words>1019</Words>
  <Application>Microsoft Office PowerPoint</Application>
  <PresentationFormat>Personnalisé</PresentationFormat>
  <Paragraphs>118</Paragraphs>
  <Slides>11</Slides>
  <Notes>8</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11</vt:i4>
      </vt:variant>
    </vt:vector>
  </HeadingPairs>
  <TitlesOfParts>
    <vt:vector size="16" baseType="lpstr">
      <vt:lpstr>Computer Says No</vt:lpstr>
      <vt:lpstr>Arial</vt:lpstr>
      <vt:lpstr>Poppins Light</vt:lpstr>
      <vt:lpstr>Calibri</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Illustrative Artificial Intelligence Project Presentation</dc:title>
  <dc:creator>PAIN</dc:creator>
  <cp:lastModifiedBy>pc</cp:lastModifiedBy>
  <cp:revision>8</cp:revision>
  <dcterms:created xsi:type="dcterms:W3CDTF">2006-08-16T00:00:00Z</dcterms:created>
  <dcterms:modified xsi:type="dcterms:W3CDTF">2024-04-25T08:03:19Z</dcterms:modified>
  <dc:identifier>DAGDVLrZJ1k</dc:identifier>
</cp:coreProperties>
</file>